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07429AE-B551-4397-AD6A-F6F137C8A343}" type="datetimeFigureOut">
              <a:rPr lang="en-US" smtClean="0"/>
              <a:pPr/>
              <a:t>2/12/2021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51A3B4-30A3-4218-8200-FA3CA44A2D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7429AE-B551-4397-AD6A-F6F137C8A343}"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7429AE-B551-4397-AD6A-F6F137C8A343}"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7429AE-B551-4397-AD6A-F6F137C8A343}"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7429AE-B551-4397-AD6A-F6F137C8A343}"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1A3B4-30A3-4218-8200-FA3CA44A2D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7429AE-B551-4397-AD6A-F6F137C8A343}"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07429AE-B551-4397-AD6A-F6F137C8A343}"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7429AE-B551-4397-AD6A-F6F137C8A343}"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429AE-B551-4397-AD6A-F6F137C8A343}"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7429AE-B551-4397-AD6A-F6F137C8A343}"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1A3B4-30A3-4218-8200-FA3CA44A2D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7429AE-B551-4397-AD6A-F6F137C8A343}"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51A3B4-30A3-4218-8200-FA3CA44A2D7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7429AE-B551-4397-AD6A-F6F137C8A343}" type="datetimeFigureOut">
              <a:rPr lang="en-US" smtClean="0"/>
              <a:pPr/>
              <a:t>2/12/2021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51A3B4-30A3-4218-8200-FA3CA44A2D7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851648" cy="1500174"/>
          </a:xfrm>
        </p:spPr>
        <p:txBody>
          <a:bodyPr/>
          <a:lstStyle/>
          <a:p>
            <a:r>
              <a:rPr lang="en-US" dirty="0" smtClean="0"/>
              <a:t>    </a:t>
            </a:r>
            <a:r>
              <a:rPr lang="mk-MK" dirty="0" smtClean="0"/>
              <a:t>Хотел Винум</a:t>
            </a:r>
            <a:r>
              <a:rPr lang="en-US" dirty="0" smtClean="0"/>
              <a:t>   </a:t>
            </a:r>
            <a:endParaRPr lang="en-US" dirty="0"/>
          </a:p>
        </p:txBody>
      </p:sp>
      <p:sp>
        <p:nvSpPr>
          <p:cNvPr id="3" name="Subtitle 2"/>
          <p:cNvSpPr>
            <a:spLocks noGrp="1"/>
          </p:cNvSpPr>
          <p:nvPr>
            <p:ph type="subTitle" idx="1"/>
          </p:nvPr>
        </p:nvSpPr>
        <p:spPr>
          <a:xfrm>
            <a:off x="0" y="1643050"/>
            <a:ext cx="9144000" cy="5214950"/>
          </a:xfrm>
        </p:spPr>
        <p:txBody>
          <a:bodyPr/>
          <a:lstStyle/>
          <a:p>
            <a:r>
              <a:rPr lang="en-US" b="1" dirty="0" smtClean="0"/>
              <a:t> Welcome to Hotel Vinum!                     .                                                                           </a:t>
            </a:r>
            <a:r>
              <a:rPr lang="mk-MK" b="1" dirty="0" smtClean="0"/>
              <a:t>Добредојдовте </a:t>
            </a:r>
            <a:r>
              <a:rPr lang="mk-MK" b="1" dirty="0" smtClean="0"/>
              <a:t>во</a:t>
            </a:r>
            <a:r>
              <a:rPr lang="en-US" b="1" dirty="0" smtClean="0"/>
              <a:t> </a:t>
            </a:r>
            <a:r>
              <a:rPr lang="mk-MK" b="1" dirty="0" smtClean="0"/>
              <a:t> ХотелВинум  </a:t>
            </a:r>
            <a:r>
              <a:rPr lang="en-US" b="1" dirty="0" smtClean="0"/>
              <a:t>!</a:t>
            </a:r>
            <a:r>
              <a:rPr lang="mk-MK" b="1" dirty="0" smtClean="0"/>
              <a:t>  </a:t>
            </a:r>
            <a:r>
              <a:rPr lang="en-US" b="1" dirty="0" smtClean="0"/>
              <a:t>      </a:t>
            </a:r>
            <a:r>
              <a:rPr lang="mk-MK" b="1" dirty="0" smtClean="0"/>
              <a:t>             </a:t>
            </a:r>
            <a:r>
              <a:rPr lang="mk-MK" dirty="0" smtClean="0"/>
              <a:t>.</a:t>
            </a:r>
          </a:p>
          <a:p>
            <a:r>
              <a:rPr lang="ja-JP" altLang="en-US" b="1" smtClean="0"/>
              <a:t>     ホテルヴィナムへようこそ</a:t>
            </a:r>
            <a:r>
              <a:rPr lang="en-US" altLang="ja-JP" dirty="0" smtClean="0"/>
              <a:t>!</a:t>
            </a:r>
            <a:r>
              <a:rPr lang="ja-JP" altLang="en-US" smtClean="0"/>
              <a:t>                    </a:t>
            </a:r>
            <a:r>
              <a:rPr lang="mk-MK" dirty="0" smtClean="0"/>
              <a:t>.</a:t>
            </a:r>
            <a:r>
              <a:rPr lang="en-US" dirty="0" smtClean="0"/>
              <a:t> </a:t>
            </a:r>
          </a:p>
          <a:p>
            <a:r>
              <a:rPr lang="de-DE" b="1" dirty="0" smtClean="0"/>
              <a:t>Willkommen im Hotel vinum</a:t>
            </a:r>
            <a:r>
              <a:rPr lang="de-DE" dirty="0" smtClean="0"/>
              <a:t> !                   </a:t>
            </a:r>
            <a:r>
              <a:rPr lang="en-US" dirty="0" smtClean="0"/>
              <a:t>.</a:t>
            </a:r>
            <a:endParaRPr lang="mk-MK" dirty="0" smtClean="0"/>
          </a:p>
          <a:p>
            <a:endParaRPr lang="mk-MK" dirty="0" smtClean="0"/>
          </a:p>
          <a:p>
            <a:endParaRPr lang="mk-MK" dirty="0" smtClean="0"/>
          </a:p>
          <a:p>
            <a:endParaRPr lang="mk-MK" dirty="0" smtClean="0"/>
          </a:p>
          <a:p>
            <a:r>
              <a:rPr lang="en-US" i="1" dirty="0" smtClean="0">
                <a:solidFill>
                  <a:schemeClr val="bg1"/>
                </a:solidFill>
              </a:rPr>
              <a:t> </a:t>
            </a:r>
          </a:p>
          <a:p>
            <a:endParaRPr lang="en-US" i="1" dirty="0" smtClean="0">
              <a:solidFill>
                <a:schemeClr val="bg1"/>
              </a:solidFill>
            </a:endParaRPr>
          </a:p>
          <a:p>
            <a:r>
              <a:rPr lang="en-US" i="1" dirty="0" smtClean="0">
                <a:solidFill>
                  <a:schemeClr val="bg1"/>
                </a:solidFill>
              </a:rPr>
              <a:t>                       </a:t>
            </a:r>
            <a:r>
              <a:rPr lang="en-US" i="1" dirty="0" err="1" smtClean="0">
                <a:solidFill>
                  <a:schemeClr val="bg1"/>
                </a:solidFill>
              </a:rPr>
              <a:t>Vinum</a:t>
            </a:r>
            <a:r>
              <a:rPr lang="en-US" i="1" dirty="0" smtClean="0">
                <a:solidFill>
                  <a:schemeClr val="bg1"/>
                </a:solidFill>
              </a:rPr>
              <a:t>  </a:t>
            </a:r>
            <a:r>
              <a:rPr lang="en-US" i="1" dirty="0" smtClean="0">
                <a:solidFill>
                  <a:schemeClr val="tx1">
                    <a:lumMod val="85000"/>
                  </a:schemeClr>
                </a:solidFill>
              </a:rPr>
              <a:t>  </a:t>
            </a:r>
            <a:r>
              <a:rPr lang="en-US" dirty="0" smtClean="0"/>
              <a:t>                                                .  </a:t>
            </a:r>
            <a:endParaRPr lang="en-US" dirty="0"/>
          </a:p>
        </p:txBody>
      </p:sp>
      <p:pic>
        <p:nvPicPr>
          <p:cNvPr id="1026" name="Picture 2"/>
          <p:cNvPicPr>
            <a:picLocks noChangeAspect="1" noChangeArrowheads="1"/>
          </p:cNvPicPr>
          <p:nvPr/>
        </p:nvPicPr>
        <p:blipFill>
          <a:blip r:embed="rId2"/>
          <a:srcRect/>
          <a:stretch>
            <a:fillRect/>
          </a:stretch>
        </p:blipFill>
        <p:spPr bwMode="auto">
          <a:xfrm>
            <a:off x="4000496" y="4286256"/>
            <a:ext cx="876304" cy="150019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rooms.jpg"/>
          <p:cNvPicPr>
            <a:picLocks noGrp="1" noChangeAspect="1"/>
          </p:cNvPicPr>
          <p:nvPr>
            <p:ph idx="1"/>
          </p:nvPr>
        </p:nvPicPr>
        <p:blipFill>
          <a:blip r:embed="rId2"/>
          <a:stretch>
            <a:fillRect/>
          </a:stretch>
        </p:blipFill>
        <p:spPr>
          <a:xfrm>
            <a:off x="-8135" y="0"/>
            <a:ext cx="9152135"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Сместувачки Капацитет</a:t>
            </a:r>
            <a:endParaRPr lang="en-US" dirty="0"/>
          </a:p>
        </p:txBody>
      </p:sp>
      <p:sp>
        <p:nvSpPr>
          <p:cNvPr id="3" name="Content Placeholder 2"/>
          <p:cNvSpPr>
            <a:spLocks noGrp="1"/>
          </p:cNvSpPr>
          <p:nvPr>
            <p:ph idx="1"/>
          </p:nvPr>
        </p:nvSpPr>
        <p:spPr/>
        <p:txBody>
          <a:bodyPr/>
          <a:lstStyle/>
          <a:p>
            <a:r>
              <a:rPr lang="mk-MK" dirty="0" smtClean="0"/>
              <a:t>Екстириерот на нашиот хотел е Модерно-Виниџ и преовладува каменот и дрвото.</a:t>
            </a:r>
          </a:p>
          <a:p>
            <a:r>
              <a:rPr lang="mk-MK" dirty="0" smtClean="0"/>
              <a:t>Хотелот и Винаријата се изградени од камен а мебелот е од дрво.</a:t>
            </a:r>
          </a:p>
          <a:p>
            <a:r>
              <a:rPr lang="mk-MK" dirty="0" smtClean="0"/>
              <a:t>Во хотелот имаме базент кој може да биде употребен од нашите гости и во лето и во зимо.</a:t>
            </a:r>
          </a:p>
          <a:p>
            <a:r>
              <a:rPr lang="mk-MK" dirty="0" smtClean="0"/>
              <a:t>Ние во дворот имаме и летниковец каде гостите во можат да уживаат во вечерните часови со чаша црвено вино.</a:t>
            </a:r>
          </a:p>
          <a:p>
            <a:endParaRPr lang="mk-MK"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ack.jpg"/>
          <p:cNvPicPr>
            <a:picLocks noGrp="1" noChangeAspect="1"/>
          </p:cNvPicPr>
          <p:nvPr>
            <p:ph idx="1"/>
          </p:nvPr>
        </p:nvPicPr>
        <p:blipFill>
          <a:blip r:embed="rId2"/>
          <a:stretch>
            <a:fillRect/>
          </a:stretch>
        </p:blipFill>
        <p:spPr>
          <a:xfrm>
            <a:off x="-357222" y="0"/>
            <a:ext cx="4643470" cy="6858000"/>
          </a:xfrm>
        </p:spPr>
      </p:pic>
      <p:pic>
        <p:nvPicPr>
          <p:cNvPr id="7" name="Picture 6" descr="out.png"/>
          <p:cNvPicPr>
            <a:picLocks noChangeAspect="1"/>
          </p:cNvPicPr>
          <p:nvPr/>
        </p:nvPicPr>
        <p:blipFill>
          <a:blip r:embed="rId3"/>
          <a:stretch>
            <a:fillRect/>
          </a:stretch>
        </p:blipFill>
        <p:spPr>
          <a:xfrm>
            <a:off x="4267200" y="1"/>
            <a:ext cx="4876800" cy="6857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Храна</a:t>
            </a:r>
            <a:endParaRPr lang="en-US" dirty="0"/>
          </a:p>
        </p:txBody>
      </p:sp>
      <p:sp>
        <p:nvSpPr>
          <p:cNvPr id="3" name="Content Placeholder 2"/>
          <p:cNvSpPr>
            <a:spLocks noGrp="1"/>
          </p:cNvSpPr>
          <p:nvPr>
            <p:ph idx="1"/>
          </p:nvPr>
        </p:nvSpPr>
        <p:spPr/>
        <p:txBody>
          <a:bodyPr>
            <a:normAutofit fontScale="55000" lnSpcReduction="20000"/>
          </a:bodyPr>
          <a:lstStyle/>
          <a:p>
            <a:r>
              <a:rPr lang="mk-MK" dirty="0" smtClean="0"/>
              <a:t>Нашиот хотел покрај виното исто така понудува и разни видови на Македонско традиционално јадење.</a:t>
            </a:r>
          </a:p>
          <a:p>
            <a:r>
              <a:rPr lang="mk-MK" dirty="0" smtClean="0"/>
              <a:t>Едно јадење кои ние го понудуваме е Македонско тавче гравче со црвени  пиперки исушени на сонце.</a:t>
            </a:r>
          </a:p>
          <a:p>
            <a:r>
              <a:rPr lang="mk-MK" dirty="0" smtClean="0"/>
              <a:t>Исто така имаме тавче гравче со пушени свински колбаси.</a:t>
            </a:r>
          </a:p>
          <a:p>
            <a:r>
              <a:rPr lang="mk-MK" dirty="0" smtClean="0"/>
              <a:t>Рецепт на Македонска тава</a:t>
            </a:r>
            <a:r>
              <a:rPr lang="en-US" dirty="0" smtClean="0"/>
              <a:t>:</a:t>
            </a:r>
            <a:r>
              <a:rPr lang="mk-MK" dirty="0" smtClean="0"/>
              <a:t>1,5 кгр. мешано месо (свинско и телешко месо исечено на коцки)</a:t>
            </a:r>
            <a:br>
              <a:rPr lang="mk-MK" dirty="0" smtClean="0"/>
            </a:br>
            <a:r>
              <a:rPr lang="mk-MK" dirty="0" smtClean="0"/>
              <a:t>-200 гр. боранија</a:t>
            </a:r>
            <a:br>
              <a:rPr lang="mk-MK" dirty="0" smtClean="0"/>
            </a:br>
            <a:r>
              <a:rPr lang="mk-MK" dirty="0" smtClean="0"/>
              <a:t>-20-30 парчиња бамја</a:t>
            </a:r>
            <a:br>
              <a:rPr lang="mk-MK" dirty="0" smtClean="0"/>
            </a:br>
            <a:r>
              <a:rPr lang="mk-MK" dirty="0" smtClean="0"/>
              <a:t>-1 црн патлиџан</a:t>
            </a:r>
            <a:br>
              <a:rPr lang="mk-MK" dirty="0" smtClean="0"/>
            </a:br>
            <a:r>
              <a:rPr lang="mk-MK" dirty="0" smtClean="0"/>
              <a:t>-1 тиквичка</a:t>
            </a:r>
            <a:br>
              <a:rPr lang="mk-MK" dirty="0" smtClean="0"/>
            </a:br>
            <a:r>
              <a:rPr lang="mk-MK" dirty="0" smtClean="0"/>
              <a:t>-1/2 кгр. зелка</a:t>
            </a:r>
            <a:br>
              <a:rPr lang="mk-MK" dirty="0" smtClean="0"/>
            </a:br>
            <a:r>
              <a:rPr lang="mk-MK" dirty="0" smtClean="0"/>
              <a:t>-1-2 зелени пиперки</a:t>
            </a:r>
            <a:br>
              <a:rPr lang="mk-MK" dirty="0" smtClean="0"/>
            </a:br>
            <a:r>
              <a:rPr lang="mk-MK" dirty="0" smtClean="0"/>
              <a:t>-1-2 домати</a:t>
            </a:r>
            <a:br>
              <a:rPr lang="mk-MK" dirty="0" smtClean="0"/>
            </a:br>
            <a:r>
              <a:rPr lang="mk-MK" dirty="0" smtClean="0"/>
              <a:t>-1/2 кгр. компири</a:t>
            </a:r>
            <a:br>
              <a:rPr lang="mk-MK" dirty="0" smtClean="0"/>
            </a:br>
            <a:r>
              <a:rPr lang="mk-MK" dirty="0" smtClean="0"/>
              <a:t>-1/2 кгр. моркови</a:t>
            </a:r>
            <a:br>
              <a:rPr lang="mk-MK" dirty="0" smtClean="0"/>
            </a:br>
            <a:r>
              <a:rPr lang="mk-MK" dirty="0" smtClean="0"/>
              <a:t>-200 гр. масло</a:t>
            </a:r>
            <a:br>
              <a:rPr lang="mk-MK" dirty="0" smtClean="0"/>
            </a:br>
            <a:r>
              <a:rPr lang="mk-MK" dirty="0" smtClean="0"/>
              <a:t>-сол</a:t>
            </a:r>
            <a:br>
              <a:rPr lang="mk-MK" dirty="0" smtClean="0"/>
            </a:br>
            <a:r>
              <a:rPr lang="mk-MK" dirty="0" smtClean="0"/>
              <a:t>-бибер</a:t>
            </a:r>
            <a:r>
              <a:rPr lang="en-US" dirty="0" smtClean="0"/>
              <a:t> </a:t>
            </a:r>
          </a:p>
          <a:p>
            <a:r>
              <a:rPr lang="mk-MK" dirty="0" smtClean="0"/>
              <a:t>Подготовка</a:t>
            </a:r>
            <a:r>
              <a:rPr lang="en-US" dirty="0" smtClean="0"/>
              <a:t>:</a:t>
            </a:r>
            <a:r>
              <a:rPr lang="ru-RU" dirty="0" smtClean="0"/>
              <a:t>Целиот зеленчук се чисти и се сече на парчиња и се става во тава (по можност таа да биде земјена). Убаво се меша и се соли по вкус. Преку зеленчукот се редат парчиња месo кои се претходно издинстани со малку масло и вода.</a:t>
            </a:r>
            <a:br>
              <a:rPr lang="ru-RU" dirty="0" smtClean="0"/>
            </a:br>
            <a:r>
              <a:rPr lang="ru-RU" dirty="0" smtClean="0"/>
              <a:t>Се става вегета и бибер, се прелива со масло и се става во рерна да се пече на температyра од 200°С, околу 2 часа.</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Рецепти</a:t>
            </a:r>
            <a:endParaRPr lang="en-US" dirty="0"/>
          </a:p>
        </p:txBody>
      </p:sp>
      <p:sp>
        <p:nvSpPr>
          <p:cNvPr id="3" name="Content Placeholder 2"/>
          <p:cNvSpPr>
            <a:spLocks noGrp="1"/>
          </p:cNvSpPr>
          <p:nvPr>
            <p:ph idx="1"/>
          </p:nvPr>
        </p:nvSpPr>
        <p:spPr>
          <a:xfrm>
            <a:off x="457200" y="1935480"/>
            <a:ext cx="8229600" cy="4779668"/>
          </a:xfrm>
        </p:spPr>
        <p:txBody>
          <a:bodyPr>
            <a:normAutofit fontScale="55000" lnSpcReduction="20000"/>
          </a:bodyPr>
          <a:lstStyle/>
          <a:p>
            <a:r>
              <a:rPr lang="mk-MK" dirty="0" smtClean="0"/>
              <a:t>Сарма со лозов лист на Македонски начин</a:t>
            </a:r>
            <a:endParaRPr lang="en-US" dirty="0" smtClean="0"/>
          </a:p>
          <a:p>
            <a:pPr fontAlgn="base"/>
            <a:r>
              <a:rPr lang="en-US" dirty="0" smtClean="0"/>
              <a:t>200</a:t>
            </a:r>
            <a:r>
              <a:rPr lang="mk-MK" dirty="0" smtClean="0"/>
              <a:t> гр</a:t>
            </a:r>
            <a:r>
              <a:rPr lang="en-US" dirty="0" smtClean="0"/>
              <a:t> </a:t>
            </a:r>
            <a:r>
              <a:rPr lang="mk-MK" dirty="0" smtClean="0"/>
              <a:t>говедско</a:t>
            </a:r>
            <a:r>
              <a:rPr lang="en-US" dirty="0" smtClean="0"/>
              <a:t/>
            </a:r>
            <a:br>
              <a:rPr lang="en-US" dirty="0" smtClean="0"/>
            </a:br>
            <a:r>
              <a:rPr lang="en-US" dirty="0" smtClean="0"/>
              <a:t>200 </a:t>
            </a:r>
            <a:r>
              <a:rPr lang="mk-MK" dirty="0" smtClean="0"/>
              <a:t>гр</a:t>
            </a:r>
            <a:r>
              <a:rPr lang="en-US" dirty="0" smtClean="0"/>
              <a:t> </a:t>
            </a:r>
            <a:r>
              <a:rPr lang="mk-MK" dirty="0" smtClean="0"/>
              <a:t>свинско месо</a:t>
            </a:r>
            <a:r>
              <a:rPr lang="en-US" dirty="0" smtClean="0"/>
              <a:t/>
            </a:r>
            <a:br>
              <a:rPr lang="en-US" dirty="0" smtClean="0"/>
            </a:br>
            <a:r>
              <a:rPr lang="en-US" dirty="0" smtClean="0"/>
              <a:t>50</a:t>
            </a:r>
            <a:r>
              <a:rPr lang="mk-MK" dirty="0" smtClean="0"/>
              <a:t> листа лозов лист</a:t>
            </a:r>
            <a:r>
              <a:rPr lang="en-US" dirty="0" smtClean="0"/>
              <a:t/>
            </a:r>
            <a:br>
              <a:rPr lang="en-US" dirty="0" smtClean="0"/>
            </a:br>
            <a:r>
              <a:rPr lang="en-US" dirty="0" smtClean="0"/>
              <a:t>100</a:t>
            </a:r>
            <a:r>
              <a:rPr lang="mk-MK" dirty="0" smtClean="0"/>
              <a:t>0 гр сланина </a:t>
            </a:r>
          </a:p>
          <a:p>
            <a:pPr fontAlgn="base"/>
            <a:r>
              <a:rPr lang="mk-MK" dirty="0" smtClean="0"/>
              <a:t>500гр ориз</a:t>
            </a:r>
            <a:endParaRPr lang="en-US" dirty="0" smtClean="0"/>
          </a:p>
          <a:p>
            <a:pPr fontAlgn="base"/>
            <a:r>
              <a:rPr lang="mk-MK" dirty="0" smtClean="0"/>
              <a:t>1 лажица од мелен црвен пипер</a:t>
            </a:r>
            <a:r>
              <a:rPr lang="en-US" dirty="0" smtClean="0"/>
              <a:t/>
            </a:r>
            <a:br>
              <a:rPr lang="en-US" dirty="0" smtClean="0"/>
            </a:br>
            <a:r>
              <a:rPr lang="en-US" dirty="0" smtClean="0"/>
              <a:t>1/2 dl</a:t>
            </a:r>
            <a:r>
              <a:rPr lang="mk-MK" dirty="0" smtClean="0"/>
              <a:t> масло</a:t>
            </a:r>
            <a:r>
              <a:rPr lang="en-US" dirty="0" smtClean="0"/>
              <a:t/>
            </a:r>
            <a:br>
              <a:rPr lang="en-US" dirty="0" smtClean="0"/>
            </a:br>
            <a:r>
              <a:rPr lang="mk-MK" dirty="0" smtClean="0"/>
              <a:t>1 лажица вегета и 1 лажица сол и бибер </a:t>
            </a:r>
            <a:endParaRPr lang="en-US" dirty="0" smtClean="0"/>
          </a:p>
          <a:p>
            <a:pPr fontAlgn="ctr"/>
            <a:r>
              <a:rPr lang="mk-MK" dirty="0" smtClean="0"/>
              <a:t>Рецепт на Ајвар</a:t>
            </a:r>
            <a:r>
              <a:rPr lang="en-US" dirty="0" smtClean="0"/>
              <a:t>:</a:t>
            </a:r>
            <a:r>
              <a:rPr lang="ru-RU" dirty="0" smtClean="0"/>
              <a:t>10 кг. пиперки црвени</a:t>
            </a:r>
          </a:p>
          <a:p>
            <a:r>
              <a:rPr lang="ru-RU" dirty="0" smtClean="0"/>
              <a:t>3 модри патлиџани</a:t>
            </a:r>
          </a:p>
          <a:p>
            <a:r>
              <a:rPr lang="ru-RU" dirty="0" smtClean="0"/>
              <a:t>5 дл. масло</a:t>
            </a:r>
          </a:p>
          <a:p>
            <a:r>
              <a:rPr lang="ru-RU" dirty="0" smtClean="0"/>
              <a:t>сол</a:t>
            </a:r>
          </a:p>
          <a:p>
            <a:r>
              <a:rPr lang="ru-RU" dirty="0" smtClean="0"/>
              <a:t>1 лажица шеќер</a:t>
            </a:r>
          </a:p>
          <a:p>
            <a:r>
              <a:rPr lang="ru-RU" dirty="0" smtClean="0"/>
              <a:t>Подгото</a:t>
            </a:r>
            <a:r>
              <a:rPr lang="mk-MK" dirty="0" smtClean="0"/>
              <a:t>вка</a:t>
            </a:r>
            <a:r>
              <a:rPr lang="en-US" dirty="0" smtClean="0"/>
              <a:t>:</a:t>
            </a:r>
            <a:r>
              <a:rPr lang="ru-RU" dirty="0" smtClean="0"/>
              <a:t>Се печат пиперките во рерна или на ќумбе ако имате, се ставаат во кеси неколку минути за полесно да се лупат, па се лупат и чистат од семки.</a:t>
            </a:r>
          </a:p>
          <a:p>
            <a:r>
              <a:rPr lang="ru-RU" dirty="0" smtClean="0"/>
              <a:t>Се ставаат во мрежеста вреќа да се цедат, најмалку три часа.</a:t>
            </a:r>
          </a:p>
          <a:p>
            <a:r>
              <a:rPr lang="ru-RU" dirty="0" smtClean="0"/>
              <a:t>Се печат исто и модрите патлиџани, се ставаат во кесе, па се лупат и цедат.</a:t>
            </a:r>
          </a:p>
          <a:p>
            <a:r>
              <a:rPr lang="ru-RU" dirty="0" smtClean="0"/>
              <a:t>Се мелат патлиџаните и пиперките, па се ставаат во лонец на оган.</a:t>
            </a:r>
          </a:p>
          <a:p>
            <a:r>
              <a:rPr lang="ru-RU" dirty="0" smtClean="0"/>
              <a:t>Се меша постојано, се додава постепено маслото. Се става децилитар на секои 20 минути.</a:t>
            </a:r>
          </a:p>
          <a:p>
            <a:r>
              <a:rPr lang="ru-RU" dirty="0" smtClean="0"/>
              <a:t>Маслото не смее да избие на површина и затоа се меша постојано.</a:t>
            </a:r>
          </a:p>
          <a:p>
            <a:r>
              <a:rPr lang="ru-RU" dirty="0" smtClean="0"/>
              <a:t>Спремете тегли и ставете го ајварот, ставете малку масло на врвот на секоја тегла и затворете.</a:t>
            </a:r>
          </a:p>
          <a:p>
            <a:r>
              <a:rPr lang="ru-RU" dirty="0" smtClean="0"/>
              <a:t>Нека се ладат 24 часа, па нека бидат на ладно и мрачно место.</a:t>
            </a:r>
          </a:p>
          <a:p>
            <a:endParaRPr lang="ru-RU" dirty="0" smtClean="0"/>
          </a:p>
          <a:p>
            <a:pPr fontAlgn="base"/>
            <a:endParaRPr lang="mk-MK"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Десерт</a:t>
            </a:r>
            <a:endParaRPr lang="en-US" dirty="0"/>
          </a:p>
        </p:txBody>
      </p:sp>
      <p:sp>
        <p:nvSpPr>
          <p:cNvPr id="3" name="Content Placeholder 2"/>
          <p:cNvSpPr>
            <a:spLocks noGrp="1"/>
          </p:cNvSpPr>
          <p:nvPr>
            <p:ph idx="1"/>
          </p:nvPr>
        </p:nvSpPr>
        <p:spPr/>
        <p:txBody>
          <a:bodyPr>
            <a:normAutofit fontScale="55000" lnSpcReduction="20000"/>
          </a:bodyPr>
          <a:lstStyle/>
          <a:p>
            <a:r>
              <a:rPr lang="mk-MK" dirty="0" smtClean="0"/>
              <a:t>Арвенија со маџун</a:t>
            </a:r>
          </a:p>
          <a:p>
            <a:r>
              <a:rPr lang="mk-MK" dirty="0" smtClean="0"/>
              <a:t>Маџунот е правен во нашата винарија од грозје.</a:t>
            </a:r>
          </a:p>
          <a:p>
            <a:r>
              <a:rPr lang="mk-MK" dirty="0" smtClean="0"/>
              <a:t> состојки</a:t>
            </a:r>
            <a:r>
              <a:rPr lang="en-US" dirty="0" smtClean="0"/>
              <a:t>:</a:t>
            </a:r>
            <a:r>
              <a:rPr lang="mk-MK" dirty="0" smtClean="0"/>
              <a:t>2 шолји брашно</a:t>
            </a:r>
          </a:p>
          <a:p>
            <a:r>
              <a:rPr lang="mk-MK" dirty="0" smtClean="0"/>
              <a:t>1 шолја шеќер</a:t>
            </a:r>
          </a:p>
          <a:p>
            <a:r>
              <a:rPr lang="mk-MK" dirty="0" smtClean="0"/>
              <a:t>1 шолја млака вода</a:t>
            </a:r>
          </a:p>
          <a:p>
            <a:r>
              <a:rPr lang="mk-MK" dirty="0" smtClean="0"/>
              <a:t>1/2 шолја масло</a:t>
            </a:r>
          </a:p>
          <a:p>
            <a:r>
              <a:rPr lang="mk-MK" dirty="0" smtClean="0"/>
              <a:t>1/2 шолја маџун (може мармалад, слатко, џем)</a:t>
            </a:r>
          </a:p>
          <a:p>
            <a:r>
              <a:rPr lang="mk-MK" dirty="0" smtClean="0"/>
              <a:t>1 лажица сода бикарбона</a:t>
            </a:r>
          </a:p>
          <a:p>
            <a:r>
              <a:rPr lang="mk-MK" dirty="0" smtClean="0"/>
              <a:t>100-200гр ореви</a:t>
            </a:r>
          </a:p>
          <a:p>
            <a:r>
              <a:rPr lang="mk-MK" dirty="0" smtClean="0"/>
              <a:t>Сусам по желба</a:t>
            </a:r>
          </a:p>
          <a:p>
            <a:r>
              <a:rPr lang="ru-RU" dirty="0" smtClean="0"/>
              <a:t>Ставете ја млаката вода во подлабок сад. Потоа додадете го шеќерот, маџунот и маслото со постојано мешање со дрвена лажица или жица за матење. Наместо маџун може да употребите слатко (може и претходно да го изблендирате), мармалад, џем или домашен овошен сируп. По желба може да додадете дел од претходно исецканите ореви во смесата. Потоа постепено додавајте го брашното, па на крај додадете ја и содата. Смесата ставете ја во премачкана и набрашнета тава (број 30 или 28 за мерење со шолја од 250мл). Одозгора наросете ја со сецкани ореви, а по желба може да додадете и сусам. Се пече околу 30-тина мин на 180-200 степени. Со дрвена чепкалка може да проверите дали раванијата е печена така што ќе боцнете во тестото. Ако чепкалката не се залепи со тесто тогаш раванијата е готова.</a:t>
            </a:r>
            <a:br>
              <a:rPr lang="ru-RU" dirty="0" smtClean="0"/>
            </a:br>
            <a:r>
              <a:rPr lang="ru-RU" dirty="0" smtClean="0"/>
              <a:t>Шолја </a:t>
            </a:r>
            <a:r>
              <a:rPr lang="ru-RU" smtClean="0"/>
              <a:t>- 250мл</a:t>
            </a:r>
            <a:endParaRPr lang="mk-MK"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t>       Туристичка Програма</a:t>
            </a:r>
            <a:endParaRPr lang="en-US" dirty="0"/>
          </a:p>
        </p:txBody>
      </p:sp>
      <p:sp>
        <p:nvSpPr>
          <p:cNvPr id="3" name="Content Placeholder 2"/>
          <p:cNvSpPr>
            <a:spLocks noGrp="1"/>
          </p:cNvSpPr>
          <p:nvPr>
            <p:ph idx="1"/>
          </p:nvPr>
        </p:nvSpPr>
        <p:spPr/>
        <p:txBody>
          <a:bodyPr/>
          <a:lstStyle/>
          <a:p>
            <a:r>
              <a:rPr lang="mk-MK" dirty="0" smtClean="0"/>
              <a:t>Името Винум доаѓа од Латинскиот збор</a:t>
            </a:r>
            <a:r>
              <a:rPr lang="en-US" dirty="0" smtClean="0"/>
              <a:t> (</a:t>
            </a:r>
            <a:r>
              <a:rPr lang="en-US" i="1" dirty="0" smtClean="0"/>
              <a:t>Vinum) </a:t>
            </a:r>
            <a:r>
              <a:rPr lang="en-US" i="1" dirty="0" err="1" smtClean="0"/>
              <a:t>koj</a:t>
            </a:r>
            <a:r>
              <a:rPr lang="en-US" i="1" dirty="0" smtClean="0"/>
              <a:t> </a:t>
            </a:r>
            <a:r>
              <a:rPr lang="mk-MK" dirty="0" smtClean="0"/>
              <a:t>значи Вино или Грозје.</a:t>
            </a:r>
            <a:r>
              <a:rPr lang="en-US" dirty="0" smtClean="0"/>
              <a:t> </a:t>
            </a:r>
          </a:p>
          <a:p>
            <a:r>
              <a:rPr lang="mk-MK" dirty="0" smtClean="0"/>
              <a:t> нашиот хотел/винарија понудува тура на винаријата и нашиот вински подрум со сала за дегустација каде што можат гостите да ги дегустираат сите наши производи произведени од грозје, тоа се</a:t>
            </a:r>
            <a:r>
              <a:rPr lang="en-US" dirty="0" smtClean="0"/>
              <a:t>:</a:t>
            </a:r>
            <a:endParaRPr lang="mk-MK" dirty="0" smtClean="0"/>
          </a:p>
          <a:p>
            <a:r>
              <a:rPr lang="mk-MK" dirty="0" smtClean="0"/>
              <a:t>вина од Кабарне,Вранец,Траминец,Темјаника,Смедеревка и други.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Туристичка Програма</a:t>
            </a:r>
            <a:endParaRPr lang="en-US" dirty="0"/>
          </a:p>
        </p:txBody>
      </p:sp>
      <p:sp>
        <p:nvSpPr>
          <p:cNvPr id="3" name="Content Placeholder 2"/>
          <p:cNvSpPr>
            <a:spLocks noGrp="1"/>
          </p:cNvSpPr>
          <p:nvPr>
            <p:ph idx="1"/>
          </p:nvPr>
        </p:nvSpPr>
        <p:spPr/>
        <p:txBody>
          <a:bodyPr/>
          <a:lstStyle/>
          <a:p>
            <a:r>
              <a:rPr lang="mk-MK" dirty="0" smtClean="0"/>
              <a:t>Нашите гости  исто така се понудени да ги посетат нашите винови насади каде тие можат да го видат процесот на собирањето на грозјето,тие исто така можат да ги видат и другите работи поврзани со лозовите насади во зависност од годишното време.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Туристичка Програма</a:t>
            </a:r>
            <a:endParaRPr lang="en-US" dirty="0"/>
          </a:p>
        </p:txBody>
      </p:sp>
      <p:sp>
        <p:nvSpPr>
          <p:cNvPr id="3" name="Content Placeholder 2"/>
          <p:cNvSpPr>
            <a:spLocks noGrp="1"/>
          </p:cNvSpPr>
          <p:nvPr>
            <p:ph idx="1"/>
          </p:nvPr>
        </p:nvSpPr>
        <p:spPr/>
        <p:txBody>
          <a:bodyPr/>
          <a:lstStyle/>
          <a:p>
            <a:r>
              <a:rPr lang="mk-MK" dirty="0" smtClean="0"/>
              <a:t>Исто така во склопот на нашиот хотел/винарија ние имаме и дестилерија каде ние ги правеме разните видови на ракија,една од нашите најполуларни видови на ракија е ракијата направена од вино, ние исто така имаме ракија направена од круша и дива слива.</a:t>
            </a:r>
          </a:p>
          <a:p>
            <a:r>
              <a:rPr lang="mk-MK" dirty="0" smtClean="0"/>
              <a:t>Гостите можат да го видат процесот на правењето на ракија,како тоа изгледа а со тоа и да ја дегустираат истата.</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642918"/>
            <a:ext cx="8229600" cy="857256"/>
          </a:xfrm>
        </p:spPr>
        <p:txBody>
          <a:bodyPr/>
          <a:lstStyle/>
          <a:p>
            <a:r>
              <a:rPr lang="mk-MK" dirty="0" smtClean="0"/>
              <a:t>Сместувачки Капацитет</a:t>
            </a:r>
            <a:endParaRPr lang="en-US" dirty="0"/>
          </a:p>
        </p:txBody>
      </p:sp>
      <p:sp>
        <p:nvSpPr>
          <p:cNvPr id="5" name="Content Placeholder 4"/>
          <p:cNvSpPr>
            <a:spLocks noGrp="1"/>
          </p:cNvSpPr>
          <p:nvPr>
            <p:ph idx="1"/>
          </p:nvPr>
        </p:nvSpPr>
        <p:spPr>
          <a:xfrm>
            <a:off x="500034" y="1928802"/>
            <a:ext cx="8229600" cy="3000396"/>
          </a:xfrm>
        </p:spPr>
        <p:txBody>
          <a:bodyPr>
            <a:normAutofit fontScale="92500"/>
          </a:bodyPr>
          <a:lstStyle/>
          <a:p>
            <a:r>
              <a:rPr lang="mk-MK" sz="2500" dirty="0" smtClean="0"/>
              <a:t>Во хотелот има бар каде гостите можат да ги нарачаат сите видови на пијалоци кои ние можеме да ги понудиме.</a:t>
            </a:r>
          </a:p>
          <a:p>
            <a:r>
              <a:rPr lang="mk-MK" sz="2500" dirty="0" smtClean="0"/>
              <a:t>Во барот ентериерот нас ни е уреден во модернистички стил во склоп со додатоци кои потекуваат од нашата винарија кои се користеле во минатото и сега служат како декор во нашиот бар, а некои однив се и пренаменети за користење на одредени работи како например</a:t>
            </a:r>
            <a:r>
              <a:rPr lang="en-US" sz="2500" dirty="0" smtClean="0"/>
              <a:t>:</a:t>
            </a:r>
            <a:r>
              <a:rPr lang="mk-MK" sz="2500" dirty="0" smtClean="0"/>
              <a:t>бурињата во маси</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10466"/>
          </a:xfrm>
        </p:spPr>
        <p:txBody>
          <a:bodyPr/>
          <a:lstStyle/>
          <a:p>
            <a:endParaRPr lang="en-US" dirty="0"/>
          </a:p>
        </p:txBody>
      </p:sp>
      <p:pic>
        <p:nvPicPr>
          <p:cNvPr id="4" name="Content Placeholder 3" descr="winery.jpg"/>
          <p:cNvPicPr>
            <a:picLocks noGrp="1" noChangeAspect="1"/>
          </p:cNvPicPr>
          <p:nvPr>
            <p:ph idx="1"/>
          </p:nvPr>
        </p:nvPicPr>
        <p:blipFill>
          <a:blip r:embed="rId2"/>
          <a:stretch>
            <a:fillRect/>
          </a:stretch>
        </p:blipFill>
        <p:spPr>
          <a:xfrm>
            <a:off x="-36346" y="0"/>
            <a:ext cx="9180346"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                  Сместувачки Капацитет</a:t>
            </a:r>
            <a:endParaRPr lang="en-US" dirty="0"/>
          </a:p>
        </p:txBody>
      </p:sp>
      <p:sp>
        <p:nvSpPr>
          <p:cNvPr id="3" name="Content Placeholder 2"/>
          <p:cNvSpPr>
            <a:spLocks noGrp="1"/>
          </p:cNvSpPr>
          <p:nvPr>
            <p:ph idx="1"/>
          </p:nvPr>
        </p:nvSpPr>
        <p:spPr/>
        <p:txBody>
          <a:bodyPr/>
          <a:lstStyle/>
          <a:p>
            <a:r>
              <a:rPr lang="mk-MK" dirty="0" smtClean="0"/>
              <a:t>Во ресторанот во нашиот хотел каде што се служи храната ние имаме дрвени буриња каде гостите можат да одберат вино и ракија од дрвените буриња.</a:t>
            </a:r>
          </a:p>
          <a:p>
            <a:r>
              <a:rPr lang="mk-MK" dirty="0" smtClean="0"/>
              <a:t>Масите и столовите во ресторантот се изработени од ореово дрво и се во старовремски македонски стил.</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ounge.jpg"/>
          <p:cNvPicPr>
            <a:picLocks noGrp="1" noChangeAspect="1"/>
          </p:cNvPicPr>
          <p:nvPr>
            <p:ph idx="1"/>
          </p:nvPr>
        </p:nvPicPr>
        <p:blipFill>
          <a:blip r:embed="rId2"/>
          <a:stretch>
            <a:fillRect/>
          </a:stretch>
        </p:blipFill>
        <p:spPr>
          <a:xfrm>
            <a:off x="1" y="0"/>
            <a:ext cx="914400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                 Сместувачки Капацитет</a:t>
            </a:r>
            <a:endParaRPr lang="en-US" dirty="0"/>
          </a:p>
        </p:txBody>
      </p:sp>
      <p:sp>
        <p:nvSpPr>
          <p:cNvPr id="3" name="Content Placeholder 2"/>
          <p:cNvSpPr>
            <a:spLocks noGrp="1"/>
          </p:cNvSpPr>
          <p:nvPr>
            <p:ph idx="1"/>
          </p:nvPr>
        </p:nvSpPr>
        <p:spPr/>
        <p:txBody>
          <a:bodyPr/>
          <a:lstStyle/>
          <a:p>
            <a:pPr>
              <a:buNone/>
            </a:pPr>
            <a:r>
              <a:rPr lang="mk-MK" dirty="0" smtClean="0"/>
              <a:t>Капацитетот во нашиот хотел е 60 соби кои се сите индивидуално уредени.</a:t>
            </a:r>
          </a:p>
          <a:p>
            <a:r>
              <a:rPr lang="mk-MK" dirty="0" smtClean="0"/>
              <a:t>Сместувањето во нашиот хотел е модерно со винтиџ стил.</a:t>
            </a:r>
          </a:p>
          <a:p>
            <a:r>
              <a:rPr lang="mk-MK" dirty="0" smtClean="0"/>
              <a:t>Собите се со големи и удобни кревети изработени од ореово дрво и најмеките душеци, ние исто така понудуваме и соби за еден и соби за фамилија со повеќе членови.</a:t>
            </a:r>
          </a:p>
          <a:p>
            <a:r>
              <a:rPr lang="mk-MK" dirty="0" smtClean="0"/>
              <a:t>Во сите соби има бањи со туш и сите потребни хигиенски средства.</a:t>
            </a:r>
          </a:p>
          <a:p>
            <a:endParaRPr lang="mk-MK" dirty="0" smtClean="0"/>
          </a:p>
          <a:p>
            <a:endParaRPr lang="mk-MK"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TotalTime>
  <Words>733</Words>
  <Application>Microsoft Office PowerPoint</Application>
  <PresentationFormat>On-screen Show (4:3)</PresentationFormat>
  <Paragraphs>71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Хотел Винум   </vt:lpstr>
      <vt:lpstr>       Туристичка Програма</vt:lpstr>
      <vt:lpstr>Туристичка Програма</vt:lpstr>
      <vt:lpstr>Туристичка Програма</vt:lpstr>
      <vt:lpstr>Сместувачки Капацитет</vt:lpstr>
      <vt:lpstr>Slide 6</vt:lpstr>
      <vt:lpstr>                  Сместувачки Капацитет</vt:lpstr>
      <vt:lpstr>Slide 8</vt:lpstr>
      <vt:lpstr>                 Сместувачки Капацитет</vt:lpstr>
      <vt:lpstr>Slide 10</vt:lpstr>
      <vt:lpstr>Сместувачки Капацитет</vt:lpstr>
      <vt:lpstr>Slide 12</vt:lpstr>
      <vt:lpstr>Храна</vt:lpstr>
      <vt:lpstr>Рецепти</vt:lpstr>
      <vt:lpstr>Десерт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mimoza</cp:lastModifiedBy>
  <cp:revision>32</cp:revision>
  <dcterms:created xsi:type="dcterms:W3CDTF">2021-02-10T13:20:55Z</dcterms:created>
  <dcterms:modified xsi:type="dcterms:W3CDTF">2021-02-12T18:22:52Z</dcterms:modified>
</cp:coreProperties>
</file>