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2" r:id="rId6"/>
    <p:sldId id="261" r:id="rId7"/>
    <p:sldId id="264" r:id="rId8"/>
    <p:sldId id="265" r:id="rId9"/>
    <p:sldId id="267" r:id="rId10"/>
    <p:sldId id="266" r:id="rId11"/>
    <p:sldId id="270"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FD64FA-0330-4158-9EA1-513127DE1B69}" type="datetimeFigureOut">
              <a:rPr lang="en-US" smtClean="0"/>
              <a:t>4/30/2020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258D85B-563A-4E99-99CA-DB911E701F2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FD64FA-0330-4158-9EA1-513127DE1B69}"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8D85B-563A-4E99-99CA-DB911E701F2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FD64FA-0330-4158-9EA1-513127DE1B69}"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8D85B-563A-4E99-99CA-DB911E701F2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FD64FA-0330-4158-9EA1-513127DE1B69}"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8D85B-563A-4E99-99CA-DB911E701F2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FD64FA-0330-4158-9EA1-513127DE1B69}"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8D85B-563A-4E99-99CA-DB911E701F2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FD64FA-0330-4158-9EA1-513127DE1B69}"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8D85B-563A-4E99-99CA-DB911E701F2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FD64FA-0330-4158-9EA1-513127DE1B69}"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58D85B-563A-4E99-99CA-DB911E701F2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FD64FA-0330-4158-9EA1-513127DE1B69}"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58D85B-563A-4E99-99CA-DB911E701F2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FD64FA-0330-4158-9EA1-513127DE1B69}"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58D85B-563A-4E99-99CA-DB911E701F2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FD64FA-0330-4158-9EA1-513127DE1B69}"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8D85B-563A-4E99-99CA-DB911E701F2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3FD64FA-0330-4158-9EA1-513127DE1B69}"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258D85B-563A-4E99-99CA-DB911E701F2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FD64FA-0330-4158-9EA1-513127DE1B69}" type="datetimeFigureOut">
              <a:rPr lang="en-US" smtClean="0"/>
              <a:t>4/30/2020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58D85B-563A-4E99-99CA-DB911E701F2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k.wikipedia.org/wiki/%D0%9A%D0%BE%D0%BD%D1%86%D0%B5%D0%BD%D1%82%D1%80%D0%B0%D1%86%D0%B8%D1%98%D0%B0" TargetMode="External"/><Relationship Id="rId2" Type="http://schemas.openxmlformats.org/officeDocument/2006/relationships/hyperlink" Target="https://mk.wikipedia.org/wiki/%D0%96%D0%B8%D0%B2%D0%BE%D1%82%D0%BD%D0%B0_%D1%81%D1%80%D0%B5%D0%B4%D0%B8%D0%BD%D0%B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mk.wikipedia.org/wiki/%D0%92%D0%BE%D0%B7%D0%B4%D1%83%D1%85" TargetMode="External"/><Relationship Id="rId7" Type="http://schemas.openxmlformats.org/officeDocument/2006/relationships/hyperlink" Target="https://mk.wikipedia.org/wiki/%D0%96%D0%B8%D0%B2%D0%BE%D1%82%D0%BD%D0%B8" TargetMode="External"/><Relationship Id="rId2" Type="http://schemas.openxmlformats.org/officeDocument/2006/relationships/hyperlink" Target="https://mk.wikipedia.org/wiki/%D0%92%D0%BE%D0%B4%D0%B0" TargetMode="External"/><Relationship Id="rId1" Type="http://schemas.openxmlformats.org/officeDocument/2006/relationships/slideLayout" Target="../slideLayouts/slideLayout2.xml"/><Relationship Id="rId6" Type="http://schemas.openxmlformats.org/officeDocument/2006/relationships/hyperlink" Target="https://mk.wikipedia.org/wiki/%D0%A0%D0%B0%D1%81%D1%82%D0%B5%D0%BD%D0%B8%D1%98%D0%B0" TargetMode="External"/><Relationship Id="rId5" Type="http://schemas.openxmlformats.org/officeDocument/2006/relationships/hyperlink" Target="https://mk.wikipedia.org/wiki/%D0%A7%D0%BE%D0%B2%D0%B5%D0%BA" TargetMode="External"/><Relationship Id="rId4" Type="http://schemas.openxmlformats.org/officeDocument/2006/relationships/hyperlink" Target="https://mk.wikipedia.org/wiki/%D0%9F%D0%BE%D1%87%D0%B2%D0%B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acedonism.org/%D0%9C%D0%B0%D0%BA%D0%B5%D0%B4%D0%BE%D0%BD%D1%81%D0%BA%D0%B0-%D0%95%D0%BD%D1%86%D0%B8%D0%BA%D0%BB%D0%BE%D0%BF%D0%B5%D0%B4%D0%B8%D1%98%D0%B0/%d0%b5%d1%80%d0%be%d0%b7%d0%b8%d1%98%d0%b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k-MK" dirty="0" smtClean="0"/>
              <a:t>Заштита на земјиштето од деградација</a:t>
            </a:r>
            <a:endParaRPr lang="en-US" dirty="0"/>
          </a:p>
        </p:txBody>
      </p:sp>
      <p:sp>
        <p:nvSpPr>
          <p:cNvPr id="3" name="Subtitle 2"/>
          <p:cNvSpPr>
            <a:spLocks noGrp="1"/>
          </p:cNvSpPr>
          <p:nvPr>
            <p:ph type="subTitle" idx="1"/>
          </p:nvPr>
        </p:nvSpPr>
        <p:spPr>
          <a:xfrm>
            <a:off x="1295400" y="3200400"/>
            <a:ext cx="6400800" cy="2590800"/>
          </a:xfrm>
        </p:spPr>
        <p:txBody>
          <a:bodyPr>
            <a:normAutofit fontScale="92500" lnSpcReduction="10000"/>
          </a:bodyPr>
          <a:lstStyle/>
          <a:p>
            <a:r>
              <a:rPr lang="ru-RU" b="1" dirty="0" smtClean="0"/>
              <a:t>Загадување</a:t>
            </a:r>
            <a:r>
              <a:rPr lang="ru-RU" dirty="0" smtClean="0"/>
              <a:t> претставува внесување на нови и некарактеристични материи во </a:t>
            </a:r>
            <a:r>
              <a:rPr lang="ru-RU" dirty="0" smtClean="0">
                <a:hlinkClick r:id="rId2" tooltip="Животна средина"/>
              </a:rPr>
              <a:t>животната средина</a:t>
            </a:r>
            <a:r>
              <a:rPr lang="ru-RU" dirty="0" smtClean="0"/>
              <a:t>, како и зголемување на нивото на нормалната </a:t>
            </a:r>
            <a:r>
              <a:rPr lang="ru-RU" dirty="0" smtClean="0">
                <a:hlinkClick r:id="rId3" tooltip="Концентрација"/>
              </a:rPr>
              <a:t>концентрација</a:t>
            </a:r>
            <a:r>
              <a:rPr lang="ru-RU" dirty="0" smtClean="0"/>
              <a:t> на веќе постоечките материи во истата. </a:t>
            </a:r>
            <a:endParaRPr lang="ru-RU" dirty="0" smtClean="0"/>
          </a:p>
          <a:p>
            <a:r>
              <a:rPr lang="ru-RU" dirty="0" smtClean="0"/>
              <a:t>Загадувањето </a:t>
            </a:r>
            <a:r>
              <a:rPr lang="ru-RU" dirty="0" smtClean="0"/>
              <a:t>може да биде предизвикано од природни и човечки извори.</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p:txBody>
          <a:bodyPr/>
          <a:lstStyle/>
          <a:p>
            <a:r>
              <a:rPr lang="ru-RU" dirty="0" smtClean="0"/>
              <a:t>Што треба да се превземе понатаму?</a:t>
            </a:r>
          </a:p>
          <a:p>
            <a:r>
              <a:rPr lang="ru-RU" dirty="0" smtClean="0"/>
              <a:t> </a:t>
            </a:r>
          </a:p>
          <a:p>
            <a:r>
              <a:rPr lang="ru-RU" dirty="0" smtClean="0"/>
              <a:t>Иако постојат закони и регулативи, постојат и други чекори, кои ние луѓето можеме да ги превземеме за да се спречи загадувањето на почвата, а тие се:</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p:txBody>
          <a:bodyPr>
            <a:normAutofit/>
          </a:bodyPr>
          <a:lstStyle/>
          <a:p>
            <a:r>
              <a:rPr lang="ru-RU" dirty="0" smtClean="0"/>
              <a:t> Документирање на хемикалиите кои се користат во земјоделството;</a:t>
            </a:r>
          </a:p>
          <a:p>
            <a:r>
              <a:rPr lang="ru-RU" dirty="0" smtClean="0"/>
              <a:t>v  Рециклирање;</a:t>
            </a:r>
          </a:p>
          <a:p>
            <a:r>
              <a:rPr lang="ru-RU" dirty="0" smtClean="0"/>
              <a:t>v  Ограничување на пестицидите;</a:t>
            </a:r>
          </a:p>
          <a:p>
            <a:r>
              <a:rPr lang="ru-RU" dirty="0" smtClean="0"/>
              <a:t>v  Пошумување;</a:t>
            </a:r>
          </a:p>
          <a:p>
            <a:r>
              <a:rPr lang="ru-RU" dirty="0" smtClean="0"/>
              <a:t>v</a:t>
            </a:r>
            <a:r>
              <a:rPr lang="ru-RU" dirty="0" smtClean="0"/>
              <a:t>  Користење на биоразградливи материи;</a:t>
            </a:r>
          </a:p>
          <a:p>
            <a:r>
              <a:rPr lang="ru-RU" dirty="0" smtClean="0"/>
              <a:t>v  Користење на почвени адитиви; и</a:t>
            </a:r>
          </a:p>
          <a:p>
            <a:r>
              <a:rPr lang="mk-MK" dirty="0" smtClean="0"/>
              <a:t>Подигање на свеста кај населението за заштита на почвите</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p:txBody>
          <a:bodyPr/>
          <a:lstStyle/>
          <a:p>
            <a:r>
              <a:rPr lang="mk-MK" dirty="0" smtClean="0"/>
              <a:t>Домашна задача:</a:t>
            </a:r>
          </a:p>
          <a:p>
            <a:r>
              <a:rPr lang="mk-MK" dirty="0" smtClean="0"/>
              <a:t>Напишете по 3 мерки за заштита на почвите</a:t>
            </a:r>
          </a:p>
          <a:p>
            <a:r>
              <a:rPr lang="mk-MK" dirty="0" smtClean="0"/>
              <a:t>Наст.МКрстевска</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p:txBody>
          <a:bodyPr/>
          <a:lstStyle/>
          <a:p>
            <a:r>
              <a:rPr lang="ru-RU" dirty="0" smtClean="0"/>
              <a:t>Директни објекти изложени на загадување се </a:t>
            </a:r>
            <a:r>
              <a:rPr lang="ru-RU" dirty="0" smtClean="0">
                <a:hlinkClick r:id="rId2" tooltip="Вода"/>
              </a:rPr>
              <a:t>водата</a:t>
            </a:r>
            <a:r>
              <a:rPr lang="ru-RU" dirty="0" smtClean="0"/>
              <a:t>, </a:t>
            </a:r>
            <a:r>
              <a:rPr lang="ru-RU" dirty="0" smtClean="0">
                <a:hlinkClick r:id="rId3" tooltip="Воздух"/>
              </a:rPr>
              <a:t>воздухот</a:t>
            </a:r>
            <a:r>
              <a:rPr lang="ru-RU" dirty="0" smtClean="0"/>
              <a:t> и </a:t>
            </a:r>
            <a:r>
              <a:rPr lang="ru-RU" dirty="0" smtClean="0">
                <a:hlinkClick r:id="rId4" tooltip="Почва"/>
              </a:rPr>
              <a:t>почвата</a:t>
            </a:r>
            <a:r>
              <a:rPr lang="ru-RU" dirty="0" smtClean="0"/>
              <a:t>. </a:t>
            </a:r>
            <a:endParaRPr lang="ru-RU" dirty="0" smtClean="0"/>
          </a:p>
          <a:p>
            <a:r>
              <a:rPr lang="ru-RU" dirty="0" smtClean="0"/>
              <a:t>Индиректни </a:t>
            </a:r>
            <a:r>
              <a:rPr lang="ru-RU" dirty="0" smtClean="0"/>
              <a:t>објекти на загадување се </a:t>
            </a:r>
            <a:r>
              <a:rPr lang="ru-RU" dirty="0" smtClean="0">
                <a:hlinkClick r:id="rId5" tooltip="Човек"/>
              </a:rPr>
              <a:t>луѓето</a:t>
            </a:r>
            <a:r>
              <a:rPr lang="ru-RU" dirty="0" smtClean="0"/>
              <a:t>, </a:t>
            </a:r>
            <a:r>
              <a:rPr lang="ru-RU" dirty="0" smtClean="0">
                <a:hlinkClick r:id="rId6" tooltip="Растенија"/>
              </a:rPr>
              <a:t>растенијата</a:t>
            </a:r>
            <a:r>
              <a:rPr lang="ru-RU" dirty="0" smtClean="0"/>
              <a:t> и </a:t>
            </a:r>
            <a:r>
              <a:rPr lang="ru-RU" dirty="0" smtClean="0">
                <a:hlinkClick r:id="rId7" tooltip="Животни"/>
              </a:rPr>
              <a:t>животните</a:t>
            </a:r>
            <a:r>
              <a:rPr lang="ru-RU" dirty="0" smtClean="0"/>
              <a:t>.</a:t>
            </a:r>
            <a:endParaRPr lang="en-US" dirty="0"/>
          </a:p>
        </p:txBody>
      </p:sp>
      <p:pic>
        <p:nvPicPr>
          <p:cNvPr id="24578" name="Picture 2" descr="https://images-blogger-opensocial.googleusercontent.com/gadgets/proxy?url=http%3A%2F%2Fmedia5.picsearch.com%2Fis%3FaFi-R4l1XM4z82zKhUUKZrL2OBRKn_hASuFwWwo9jnU%26height%3D230&amp;container=blogger&amp;gadget=a&amp;rewriteMime=image%2F*"/>
          <p:cNvPicPr>
            <a:picLocks noChangeAspect="1" noChangeArrowheads="1"/>
          </p:cNvPicPr>
          <p:nvPr/>
        </p:nvPicPr>
        <p:blipFill>
          <a:blip r:embed="rId8"/>
          <a:srcRect/>
          <a:stretch>
            <a:fillRect/>
          </a:stretch>
        </p:blipFill>
        <p:spPr bwMode="auto">
          <a:xfrm>
            <a:off x="685800" y="3733800"/>
            <a:ext cx="1790700" cy="2190750"/>
          </a:xfrm>
          <a:prstGeom prst="rect">
            <a:avLst/>
          </a:prstGeom>
          <a:noFill/>
        </p:spPr>
      </p:pic>
      <p:sp>
        <p:nvSpPr>
          <p:cNvPr id="5" name="Rectangle 4"/>
          <p:cNvSpPr/>
          <p:nvPr/>
        </p:nvSpPr>
        <p:spPr>
          <a:xfrm>
            <a:off x="3657600" y="3810000"/>
            <a:ext cx="3200400" cy="2585323"/>
          </a:xfrm>
          <a:prstGeom prst="rect">
            <a:avLst/>
          </a:prstGeom>
        </p:spPr>
        <p:txBody>
          <a:bodyPr wrap="square">
            <a:spAutoFit/>
          </a:bodyPr>
          <a:lstStyle/>
          <a:p>
            <a:r>
              <a:rPr lang="ru-RU" dirty="0"/>
              <a:t>Слика 1. Почвен профил </a:t>
            </a:r>
            <a:endParaRPr lang="ru-RU" dirty="0" smtClean="0"/>
          </a:p>
          <a:p>
            <a:r>
              <a:rPr lang="ru-RU" dirty="0" smtClean="0"/>
              <a:t>А-хоризонт </a:t>
            </a:r>
            <a:r>
              <a:rPr lang="ru-RU" dirty="0"/>
              <a:t>( содржи најмногу органски материи), </a:t>
            </a:r>
            <a:endParaRPr lang="ru-RU" dirty="0" smtClean="0"/>
          </a:p>
          <a:p>
            <a:r>
              <a:rPr lang="ru-RU" dirty="0" smtClean="0"/>
              <a:t>В-хоризонт </a:t>
            </a:r>
            <a:r>
              <a:rPr lang="ru-RU" dirty="0"/>
              <a:t>(содржи најмногу минерални материи), </a:t>
            </a:r>
            <a:endParaRPr lang="ru-RU" dirty="0" smtClean="0"/>
          </a:p>
          <a:p>
            <a:r>
              <a:rPr lang="ru-RU" dirty="0" smtClean="0"/>
              <a:t>С-хоризонт </a:t>
            </a:r>
            <a:r>
              <a:rPr lang="ru-RU" dirty="0"/>
              <a:t>(содржи компоненти од кои почвата се </a:t>
            </a:r>
            <a:r>
              <a:rPr lang="ru-RU" dirty="0" smtClean="0"/>
              <a:t>формирала, камења)</a:t>
            </a:r>
            <a:r>
              <a:rPr lang="ru-RU" dirty="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p:txBody>
          <a:bodyPr>
            <a:normAutofit fontScale="92500" lnSpcReduction="10000"/>
          </a:bodyPr>
          <a:lstStyle/>
          <a:p>
            <a:r>
              <a:rPr lang="ru-RU" dirty="0" smtClean="0"/>
              <a:t>Загадувањето на почвата има големо влијание врз целата планета, а ќе има и голема улога во благосостојбата на идните генерации. Најдоброто што денес може да се стори е да се спроведат мерки за </a:t>
            </a:r>
            <a:r>
              <a:rPr lang="ru-RU" b="1" dirty="0" smtClean="0"/>
              <a:t>забавување на нејзиното загадување и да се исчистат загадените области</a:t>
            </a:r>
            <a:r>
              <a:rPr lang="ru-RU" dirty="0" smtClean="0"/>
              <a:t>, онаму каде тоа е можно</a:t>
            </a:r>
            <a:r>
              <a:rPr lang="ru-RU" dirty="0" smtClean="0"/>
              <a:t>.</a:t>
            </a:r>
          </a:p>
          <a:p>
            <a:r>
              <a:rPr lang="ru-RU" dirty="0" smtClean="0"/>
              <a:t> </a:t>
            </a:r>
            <a:r>
              <a:rPr lang="ru-RU" dirty="0" smtClean="0"/>
              <a:t>Непревземањето на мерки само ќе дозволи загадувањето да напредува, до онаа точка, каде почвата ќе стане причина за намалување на здравјето на населението, како и појдовна точка на можни епидемии.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a:solidFill>
            <a:schemeClr val="bg2">
              <a:lumMod val="90000"/>
            </a:schemeClr>
          </a:solidFill>
          <a:ln>
            <a:solidFill>
              <a:schemeClr val="accent4">
                <a:lumMod val="75000"/>
              </a:schemeClr>
            </a:solidFill>
          </a:ln>
        </p:spPr>
        <p:txBody>
          <a:bodyPr>
            <a:normAutofit/>
          </a:bodyPr>
          <a:lstStyle/>
          <a:p>
            <a:r>
              <a:rPr lang="ru-RU" b="1" dirty="0" smtClean="0"/>
              <a:t>ДЕГРАДАЦИЈА НА ПОЧВАТА </a:t>
            </a:r>
            <a:r>
              <a:rPr lang="ru-RU" dirty="0" smtClean="0"/>
              <a:t>-Негативни </a:t>
            </a:r>
            <a:r>
              <a:rPr lang="ru-RU" dirty="0" smtClean="0"/>
              <a:t>процеси и </a:t>
            </a:r>
            <a:r>
              <a:rPr lang="ru-RU" dirty="0" smtClean="0"/>
              <a:t>промени на почвата, </a:t>
            </a:r>
            <a:r>
              <a:rPr lang="ru-RU" dirty="0" smtClean="0"/>
              <a:t>предизвикани од човекот со кои се </a:t>
            </a:r>
            <a:r>
              <a:rPr lang="ru-RU" b="1" dirty="0" smtClean="0"/>
              <a:t>уништува почвата </a:t>
            </a:r>
            <a:r>
              <a:rPr lang="ru-RU" dirty="0" smtClean="0"/>
              <a:t>или </a:t>
            </a:r>
            <a:r>
              <a:rPr lang="ru-RU" b="1" dirty="0" smtClean="0"/>
              <a:t>се намалува нејзиниот волумен или плодност. </a:t>
            </a:r>
            <a:endParaRPr lang="ru-RU" b="1" dirty="0" smtClean="0"/>
          </a:p>
          <a:p>
            <a:r>
              <a:rPr lang="ru-RU" dirty="0" smtClean="0"/>
              <a:t>Познавањето на причините и потенцијалните решенија, можат да помогнат да се ублажат некои од ризиците</a:t>
            </a: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p:txBody>
          <a:bodyPr>
            <a:normAutofit fontScale="92500" lnSpcReduction="20000"/>
          </a:bodyPr>
          <a:lstStyle/>
          <a:p>
            <a:r>
              <a:rPr lang="ru-RU" dirty="0" smtClean="0"/>
              <a:t>Се врши на многу начини</a:t>
            </a:r>
            <a:r>
              <a:rPr lang="ru-RU" dirty="0" smtClean="0"/>
              <a:t>:</a:t>
            </a:r>
          </a:p>
          <a:p>
            <a:r>
              <a:rPr lang="ru-RU" dirty="0" smtClean="0"/>
              <a:t> </a:t>
            </a:r>
            <a:r>
              <a:rPr lang="ru-RU" b="1" dirty="0" smtClean="0"/>
              <a:t>со деструкција </a:t>
            </a:r>
            <a:r>
              <a:rPr lang="ru-RU" dirty="0" smtClean="0"/>
              <a:t>(уништување), </a:t>
            </a:r>
            <a:r>
              <a:rPr lang="ru-RU" dirty="0" smtClean="0"/>
              <a:t>со </a:t>
            </a:r>
            <a:r>
              <a:rPr lang="ru-RU" dirty="0" smtClean="0"/>
              <a:t>што се намалува земјишниот фонд</a:t>
            </a:r>
            <a:r>
              <a:rPr lang="ru-RU" dirty="0" smtClean="0"/>
              <a:t>,</a:t>
            </a:r>
          </a:p>
          <a:p>
            <a:r>
              <a:rPr lang="ru-RU" dirty="0" smtClean="0"/>
              <a:t> </a:t>
            </a:r>
            <a:r>
              <a:rPr lang="ru-RU" b="1" dirty="0" smtClean="0">
                <a:hlinkClick r:id="rId2"/>
              </a:rPr>
              <a:t>ерозија</a:t>
            </a:r>
            <a:r>
              <a:rPr lang="ru-RU" dirty="0" smtClean="0"/>
              <a:t>,</a:t>
            </a:r>
            <a:r>
              <a:rPr lang="ru-RU" b="1" dirty="0" smtClean="0"/>
              <a:t> </a:t>
            </a:r>
            <a:endParaRPr lang="ru-RU" b="1" dirty="0" smtClean="0"/>
          </a:p>
          <a:p>
            <a:r>
              <a:rPr lang="ru-RU" b="1" dirty="0" smtClean="0"/>
              <a:t>отворени </a:t>
            </a:r>
            <a:r>
              <a:rPr lang="ru-RU" b="1" dirty="0" smtClean="0"/>
              <a:t>копови во рударството</a:t>
            </a:r>
            <a:r>
              <a:rPr lang="ru-RU" b="1" dirty="0" smtClean="0"/>
              <a:t>,</a:t>
            </a:r>
          </a:p>
          <a:p>
            <a:r>
              <a:rPr lang="ru-RU" b="1" dirty="0" smtClean="0"/>
              <a:t>покривање </a:t>
            </a:r>
            <a:r>
              <a:rPr lang="ru-RU" b="1" dirty="0" smtClean="0"/>
              <a:t>со разен отпад</a:t>
            </a:r>
            <a:r>
              <a:rPr lang="ru-RU" dirty="0" smtClean="0"/>
              <a:t>, </a:t>
            </a:r>
            <a:endParaRPr lang="ru-RU" dirty="0" smtClean="0"/>
          </a:p>
          <a:p>
            <a:r>
              <a:rPr lang="ru-RU" b="1" dirty="0" smtClean="0"/>
              <a:t>пренамена </a:t>
            </a:r>
            <a:r>
              <a:rPr lang="ru-RU" b="1" dirty="0" smtClean="0"/>
              <a:t>во користењето за да се изградат разни објекти</a:t>
            </a:r>
            <a:r>
              <a:rPr lang="ru-RU" b="1" dirty="0" smtClean="0"/>
              <a:t>,</a:t>
            </a:r>
          </a:p>
          <a:p>
            <a:r>
              <a:rPr lang="ru-RU" b="1" dirty="0" smtClean="0"/>
              <a:t> </a:t>
            </a:r>
            <a:r>
              <a:rPr lang="ru-RU" b="1" dirty="0" smtClean="0"/>
              <a:t>потоа со контаминација од другите компоненти на животната средина (од воздухот и од водата) и на крајот со деградација на повеќе начини во земјоделството и шумарството</a:t>
            </a:r>
            <a:r>
              <a:rPr lang="ru-RU"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p:txBody>
          <a:bodyPr>
            <a:normAutofit lnSpcReduction="10000"/>
          </a:bodyPr>
          <a:lstStyle/>
          <a:p>
            <a:r>
              <a:rPr lang="ru-RU" u="sng" dirty="0" smtClean="0"/>
              <a:t>Земјоделието</a:t>
            </a:r>
            <a:r>
              <a:rPr lang="ru-RU" dirty="0" smtClean="0"/>
              <a:t> – Употребата на хемикалии, како дел од земјоделството е на рекордно ниво. Без разлика дали станува збор за зголемување на производство на различни култури или пак за ограничување на растот на штетниците, хемикалиите како што се хербицидите и пестицидите се интегрален дел од нашиот земјоделски процес. Овие хемикалии, без разлика на нивната намена не се природно произведени, па затоа и неможат да се разложат во природата. Како резултат на тоа, тие завршуваат во почвата, намалувајќи ја плодноста на истата.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p:txBody>
          <a:bodyPr/>
          <a:lstStyle/>
          <a:p>
            <a:r>
              <a:rPr lang="ru-RU" u="sng" dirty="0" smtClean="0"/>
              <a:t>Индустрија</a:t>
            </a:r>
            <a:r>
              <a:rPr lang="ru-RU" dirty="0" smtClean="0"/>
              <a:t> – Најголем виновник за загадувањето на почвата е индустриската активност. Дури, и откако се донесени закони и се превземени мерки на претпазливост, рударството и производствените процеси продолжуваат да бидат главна причина за загадувањето на почвата. Индустрискиот отпад, без разлика дали е депониран како дел од процес, неправилно отстранет или поради несреќен случај, предизвикува хаос во почвата.</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p:txBody>
          <a:bodyPr/>
          <a:lstStyle/>
          <a:p>
            <a:r>
              <a:rPr lang="ru-RU" u="sng" dirty="0" smtClean="0"/>
              <a:t>Отпад создаден од човекот</a:t>
            </a:r>
            <a:r>
              <a:rPr lang="ru-RU" dirty="0" smtClean="0"/>
              <a:t> – Како дел од нашето секојдневие, знаејќи или незнаејќи сме дел од загадувачите на почвите. Тоа може да биде, неправилно отстранување на токсичен отпад кој завршува во депониите или во водните тела или пак оној отпад кој поминува низ канализационата мрежа и завршува во почвата.</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smtClean="0"/>
              <a:t>Заштита на земјиштето од деградација</a:t>
            </a:r>
            <a:endParaRPr lang="en-US" dirty="0"/>
          </a:p>
        </p:txBody>
      </p:sp>
      <p:sp>
        <p:nvSpPr>
          <p:cNvPr id="3" name="Content Placeholder 2"/>
          <p:cNvSpPr>
            <a:spLocks noGrp="1"/>
          </p:cNvSpPr>
          <p:nvPr>
            <p:ph idx="1"/>
          </p:nvPr>
        </p:nvSpPr>
        <p:spPr/>
        <p:txBody>
          <a:bodyPr>
            <a:normAutofit fontScale="92500"/>
          </a:bodyPr>
          <a:lstStyle/>
          <a:p>
            <a:r>
              <a:rPr lang="ru-RU" u="sng" dirty="0" smtClean="0"/>
              <a:t>Сечата на шумите</a:t>
            </a:r>
            <a:r>
              <a:rPr lang="ru-RU" dirty="0" smtClean="0"/>
              <a:t> – Сечењето на шумите има индиректен ефект врз загадувањето на почвите. Како што се сечат дрвјата, изложената почва лесно се контаминира за време на ерозија. Со отстранување на дрвата, земјата не е способна да ја подржи вегатацијата</a:t>
            </a:r>
            <a:r>
              <a:rPr lang="ru-RU" dirty="0" smtClean="0"/>
              <a:t>.</a:t>
            </a:r>
          </a:p>
          <a:p>
            <a:r>
              <a:rPr lang="ru-RU" u="sng" dirty="0" smtClean="0"/>
              <a:t>Кисел дожд</a:t>
            </a:r>
            <a:r>
              <a:rPr lang="ru-RU" dirty="0" smtClean="0"/>
              <a:t> – Се јавува кога загадувачите на воздухот, како што се сулфурдиоксидот и азотниот оксид се мешаат со дождот. Докажано е дека истиот негативно влијае врз почвата, со растворање на важни хранливи материи, па дури и со промена на структурата на почвата.</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TotalTime>
  <Words>328</Words>
  <Application>Microsoft Office PowerPoint</Application>
  <PresentationFormat>On-screen Show (4:3)</PresentationFormat>
  <Paragraphs>49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Заштита на земјиштето од деградација</vt:lpstr>
      <vt:lpstr>Заштита на земјиштето од деградација</vt:lpstr>
      <vt:lpstr>Заштита на земјиштето од деградација</vt:lpstr>
      <vt:lpstr>Заштита на земјиштето од деградација</vt:lpstr>
      <vt:lpstr>Заштита на земјиштето од деградација</vt:lpstr>
      <vt:lpstr>Заштита на земјиштето од деградација</vt:lpstr>
      <vt:lpstr>Заштита на земјиштето од деградација</vt:lpstr>
      <vt:lpstr>Заштита на земјиштето од деградација</vt:lpstr>
      <vt:lpstr>Заштита на земјиштето од деградација</vt:lpstr>
      <vt:lpstr>Заштита на земјиштето од деградација</vt:lpstr>
      <vt:lpstr>Заштита на земјиштето од деградација</vt:lpstr>
      <vt:lpstr>Заштита на земјиштето од деградација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Заштита на земјиштето од деградација</dc:title>
  <dc:creator>mimoza</dc:creator>
  <cp:lastModifiedBy>mimoza</cp:lastModifiedBy>
  <cp:revision>5</cp:revision>
  <dcterms:created xsi:type="dcterms:W3CDTF">2020-04-30T06:22:33Z</dcterms:created>
  <dcterms:modified xsi:type="dcterms:W3CDTF">2020-04-30T07:04:34Z</dcterms:modified>
</cp:coreProperties>
</file>