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6" r:id="rId11"/>
    <p:sldId id="267" r:id="rId12"/>
    <p:sldId id="268" r:id="rId13"/>
    <p:sldId id="265" r:id="rId14"/>
    <p:sldId id="269" r:id="rId15"/>
    <p:sldId id="271" r:id="rId16"/>
    <p:sldId id="270" r:id="rId17"/>
    <p:sldId id="272" r:id="rId18"/>
    <p:sldId id="274" r:id="rId19"/>
    <p:sldId id="273" r:id="rId20"/>
    <p:sldId id="275" r:id="rId21"/>
    <p:sldId id="276" r:id="rId22"/>
    <p:sldId id="277" r:id="rId2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94707" autoAdjust="0"/>
  </p:normalViewPr>
  <p:slideViewPr>
    <p:cSldViewPr>
      <p:cViewPr varScale="1">
        <p:scale>
          <a:sx n="63" d="100"/>
          <a:sy n="63" d="100"/>
        </p:scale>
        <p:origin x="-2148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1524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342900" y="1911643"/>
            <a:ext cx="6229350" cy="26416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097720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31431" y="4733502"/>
            <a:ext cx="2228850" cy="2117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405261" y="4701736"/>
            <a:ext cx="34290" cy="6096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42900" y="2032000"/>
            <a:ext cx="6172200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673600"/>
            <a:ext cx="5943600" cy="18288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6611819"/>
            <a:ext cx="5943600" cy="1312981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14350" y="6555990"/>
            <a:ext cx="5943600" cy="573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34290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486150" y="2032000"/>
            <a:ext cx="3044952" cy="6096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342900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3487341" y="2935861"/>
            <a:ext cx="3028950" cy="5218176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7264"/>
            <a:ext cx="6172200" cy="1524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3486150" y="1866124"/>
            <a:ext cx="3030141" cy="1016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22209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66160" y="2906959"/>
            <a:ext cx="2811780" cy="211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342900" y="609600"/>
            <a:ext cx="4686300" cy="762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6350" y="2133600"/>
            <a:ext cx="1488186" cy="49784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5086350" y="609600"/>
            <a:ext cx="148590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050" y="609600"/>
            <a:ext cx="1543050" cy="14224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609600"/>
            <a:ext cx="4514850" cy="74168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2050" y="2133600"/>
            <a:ext cx="1543050" cy="58928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342900" y="1930401"/>
            <a:ext cx="6172200" cy="62378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343400" y="8271556"/>
            <a:ext cx="1943100" cy="51206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600200" y="8271556"/>
            <a:ext cx="268605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307931" y="8242041"/>
            <a:ext cx="457200" cy="6096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6256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" y="4933072"/>
            <a:ext cx="6229350" cy="26869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mk-MK" dirty="0" smtClean="0">
                <a:solidFill>
                  <a:srgbClr val="FF0000"/>
                </a:solidFill>
              </a:rPr>
              <a:t>ШТО ЗНАЕМЕ ЗА СКЕЛЕТОТ?</a:t>
            </a:r>
          </a:p>
          <a:p>
            <a:endParaRPr lang="mk-MK" dirty="0" smtClean="0">
              <a:solidFill>
                <a:srgbClr val="FF0000"/>
              </a:solidFill>
            </a:endParaRPr>
          </a:p>
          <a:p>
            <a:endParaRPr lang="mk-MK" dirty="0" smtClean="0">
              <a:solidFill>
                <a:srgbClr val="FF0000"/>
              </a:solidFill>
            </a:endParaRPr>
          </a:p>
          <a:p>
            <a:r>
              <a:rPr lang="mk-MK" dirty="0" smtClean="0">
                <a:solidFill>
                  <a:srgbClr val="FF0000"/>
                </a:solidFill>
              </a:rPr>
              <a:t>СОЊА СПАНЏОВА</a:t>
            </a:r>
          </a:p>
          <a:p>
            <a:r>
              <a:rPr lang="mk-MK" dirty="0" smtClean="0">
                <a:solidFill>
                  <a:srgbClr val="FF0000"/>
                </a:solidFill>
              </a:rPr>
              <a:t>ПРИРОДНИ НАУКИ  </a:t>
            </a:r>
          </a:p>
          <a:p>
            <a:r>
              <a:rPr lang="mk-MK" dirty="0" smtClean="0">
                <a:solidFill>
                  <a:srgbClr val="FF0000"/>
                </a:solidFill>
              </a:rPr>
              <a:t>ЧЕТВРТО ОДДЕЛЕНИЕ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mk-MK" sz="6000" dirty="0" smtClean="0">
                <a:solidFill>
                  <a:schemeClr val="bg2"/>
                </a:solidFill>
              </a:rPr>
              <a:t>СКЕЛЕТ</a:t>
            </a:r>
            <a:endParaRPr lang="en-US" sz="6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/>
              <a:t>Коските на трупот го сочинуваат </a:t>
            </a:r>
            <a:r>
              <a:rPr lang="en-US" dirty="0" smtClean="0"/>
              <a:t>‘</a:t>
            </a:r>
            <a:r>
              <a:rPr lang="mk-MK" dirty="0" smtClean="0"/>
              <a:t>рбетниот столб и коски на граден кош.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en-US" dirty="0" smtClean="0"/>
              <a:t>‘</a:t>
            </a:r>
            <a:r>
              <a:rPr lang="mk-MK" dirty="0" smtClean="0"/>
              <a:t>Рбетниот столб е една низа од неправилни коски – </a:t>
            </a:r>
            <a:r>
              <a:rPr lang="mk-MK" dirty="0" smtClean="0">
                <a:solidFill>
                  <a:srgbClr val="FF0000"/>
                </a:solidFill>
              </a:rPr>
              <a:t>пршлени</a:t>
            </a:r>
            <a:r>
              <a:rPr lang="mk-MK" dirty="0" smtClean="0"/>
              <a:t>. Децата имаат 33/34 пршлени но, со текот на растењето тие се спојуваат и кај возрасниот човек има </a:t>
            </a:r>
            <a:r>
              <a:rPr lang="mk-MK" dirty="0" smtClean="0">
                <a:solidFill>
                  <a:srgbClr val="FF0000"/>
                </a:solidFill>
              </a:rPr>
              <a:t>26 пршлени</a:t>
            </a:r>
            <a:r>
              <a:rPr lang="mk-MK" dirty="0" smtClean="0"/>
              <a:t>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КОСКИ НА ТРУП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рбетен столб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85584"/>
            <a:ext cx="5257800" cy="614241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800" dirty="0" smtClean="0"/>
              <a:t>Рбетниот столб има 4 кривини кои ни овозможуваат да скокаме, да се виткаме...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/>
              <a:t>Во овие коски има </a:t>
            </a:r>
            <a:r>
              <a:rPr lang="mk-MK" dirty="0" smtClean="0">
                <a:solidFill>
                  <a:srgbClr val="FF0000"/>
                </a:solidFill>
              </a:rPr>
              <a:t>12 пара ребра </a:t>
            </a:r>
            <a:r>
              <a:rPr lang="mk-MK" dirty="0" smtClean="0"/>
              <a:t>и 1 </a:t>
            </a:r>
            <a:r>
              <a:rPr lang="mk-MK" dirty="0" smtClean="0">
                <a:solidFill>
                  <a:srgbClr val="FF0000"/>
                </a:solidFill>
              </a:rPr>
              <a:t>градна коска</a:t>
            </a:r>
            <a:r>
              <a:rPr lang="mk-MK" dirty="0" smtClean="0"/>
              <a:t>.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mk-MK" dirty="0" smtClean="0"/>
              <a:t>Градната коска личи на меч. На горниот крај се порзува со клучната коска и со првиот пар ребра. </a:t>
            </a:r>
          </a:p>
          <a:p>
            <a:pPr>
              <a:buNone/>
            </a:pPr>
            <a:r>
              <a:rPr lang="mk-MK" dirty="0" smtClean="0"/>
              <a:t>Мечовидниот израсток служи за активирање (оживување) на срцето  преку негово притискање кога се дава прва помош.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КОСКИ НА ГРАДЕН КОШ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КОСКИ НАГРАДЕН КОШ</a:t>
            </a:r>
            <a:endParaRPr lang="en-US" dirty="0"/>
          </a:p>
        </p:txBody>
      </p:sp>
      <p:pic>
        <p:nvPicPr>
          <p:cNvPr id="6" name="Content Placeholder 5" descr="Коски_на_граден_кош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2209800"/>
            <a:ext cx="61722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mk-MK" dirty="0" smtClean="0"/>
              <a:t>Скелетот на екстремитети може да го поделиме на :</a:t>
            </a:r>
          </a:p>
          <a:p>
            <a:r>
              <a:rPr lang="mk-MK" dirty="0" smtClean="0"/>
              <a:t>Скелет на горни екстремитети (рамен појас и раце)</a:t>
            </a:r>
          </a:p>
          <a:p>
            <a:r>
              <a:rPr lang="mk-MK" dirty="0" smtClean="0"/>
              <a:t>Скелет на долни екстремитети (карличен појас и нозе)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СКЕЛЕТ НА ЕКСТРЕМИТЕТИ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>
                <a:solidFill>
                  <a:srgbClr val="FF0000"/>
                </a:solidFill>
              </a:rPr>
              <a:t>Рамен појас </a:t>
            </a:r>
            <a:r>
              <a:rPr lang="mk-MK" dirty="0" smtClean="0"/>
              <a:t>– Составен е од клучна коска и од лопатки. </a:t>
            </a:r>
            <a:r>
              <a:rPr lang="mk-MK" dirty="0" smtClean="0">
                <a:solidFill>
                  <a:srgbClr val="FFFF00"/>
                </a:solidFill>
              </a:rPr>
              <a:t>Клучната коска </a:t>
            </a:r>
            <a:r>
              <a:rPr lang="mk-MK" dirty="0" smtClean="0"/>
              <a:t>можеме да ја допреме однапред а </a:t>
            </a:r>
            <a:r>
              <a:rPr lang="mk-MK" dirty="0" smtClean="0">
                <a:solidFill>
                  <a:srgbClr val="FFFF00"/>
                </a:solidFill>
              </a:rPr>
              <a:t>лопатките </a:t>
            </a:r>
            <a:r>
              <a:rPr lang="mk-MK" dirty="0" smtClean="0"/>
              <a:t>одназад, на горниот дел на грбот. </a:t>
            </a:r>
          </a:p>
          <a:p>
            <a:pPr>
              <a:buNone/>
            </a:pPr>
            <a:r>
              <a:rPr lang="mk-MK" dirty="0" smtClean="0">
                <a:solidFill>
                  <a:srgbClr val="FF0000"/>
                </a:solidFill>
              </a:rPr>
              <a:t>Раце</a:t>
            </a:r>
            <a:r>
              <a:rPr lang="mk-MK" dirty="0" smtClean="0"/>
              <a:t> – На средината се наоѓа лакот. Коската која се наоѓа над лакотот се нарекува </a:t>
            </a:r>
            <a:r>
              <a:rPr lang="mk-MK" dirty="0" smtClean="0">
                <a:solidFill>
                  <a:srgbClr val="FFFF00"/>
                </a:solidFill>
              </a:rPr>
              <a:t>надлактица</a:t>
            </a:r>
            <a:r>
              <a:rPr lang="mk-MK" dirty="0" smtClean="0"/>
              <a:t> и таа е само една, а под лакотот се наоѓа </a:t>
            </a:r>
            <a:r>
              <a:rPr lang="mk-MK" dirty="0" smtClean="0">
                <a:solidFill>
                  <a:srgbClr val="FFFF00"/>
                </a:solidFill>
              </a:rPr>
              <a:t>подлактица</a:t>
            </a:r>
            <a:r>
              <a:rPr lang="mk-MK" dirty="0" smtClean="0"/>
              <a:t>та која е составена од 2 коски – едната е во правец на палецот и се вика </a:t>
            </a:r>
            <a:r>
              <a:rPr lang="mk-MK" dirty="0" smtClean="0">
                <a:solidFill>
                  <a:srgbClr val="FFFF00"/>
                </a:solidFill>
              </a:rPr>
              <a:t>подлакотна</a:t>
            </a:r>
            <a:r>
              <a:rPr lang="mk-MK" dirty="0" smtClean="0"/>
              <a:t> а другата е во правец на малиот прст и се вика </a:t>
            </a:r>
            <a:r>
              <a:rPr lang="mk-MK" dirty="0" smtClean="0">
                <a:solidFill>
                  <a:srgbClr val="FFFF00"/>
                </a:solidFill>
              </a:rPr>
              <a:t>лакотна</a:t>
            </a:r>
            <a:r>
              <a:rPr lang="mk-MK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СКЕЛЕТ НА ГОРНИ ЕКСТРЕМИТЕТИ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СКЕЛЕТ НА ГОРНИ ЕКСТРЕМИТЕТИ</a:t>
            </a:r>
            <a:endParaRPr lang="en-US" dirty="0"/>
          </a:p>
        </p:txBody>
      </p:sp>
      <p:pic>
        <p:nvPicPr>
          <p:cNvPr id="6" name="Content Placeholder 5" descr="КОСКИ НА НОЗ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032000"/>
            <a:ext cx="41910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прсти на раце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2109628"/>
            <a:ext cx="6172200" cy="59407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КОСКИ НА ДЛАНКИТЕ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mk-MK" dirty="0" smtClean="0"/>
              <a:t>Скелетот на долни екстремитети е составен од:</a:t>
            </a:r>
          </a:p>
          <a:p>
            <a:pPr>
              <a:buNone/>
            </a:pPr>
            <a:r>
              <a:rPr lang="mk-MK" dirty="0" smtClean="0"/>
              <a:t> </a:t>
            </a:r>
            <a:r>
              <a:rPr lang="mk-MK" dirty="0" smtClean="0">
                <a:solidFill>
                  <a:srgbClr val="FF0000"/>
                </a:solidFill>
              </a:rPr>
              <a:t>Карличен појас </a:t>
            </a:r>
            <a:r>
              <a:rPr lang="mk-MK" dirty="0" smtClean="0"/>
              <a:t>(2 коски кои од напред продолжуваат странично и назад се спојуваат во крсна коска)</a:t>
            </a:r>
          </a:p>
          <a:p>
            <a:pPr>
              <a:buNone/>
            </a:pPr>
            <a:r>
              <a:rPr lang="mk-MK" dirty="0" smtClean="0">
                <a:solidFill>
                  <a:srgbClr val="FF0000"/>
                </a:solidFill>
              </a:rPr>
              <a:t>Коски на нозе: </a:t>
            </a:r>
            <a:r>
              <a:rPr lang="mk-MK" dirty="0" smtClean="0"/>
              <a:t>Во средината на ногата се наоѓа коленото. Над коленото се наоѓа најголемата коска во човековото тело – </a:t>
            </a:r>
            <a:r>
              <a:rPr lang="mk-MK" dirty="0" smtClean="0">
                <a:solidFill>
                  <a:srgbClr val="FFFF00"/>
                </a:solidFill>
              </a:rPr>
              <a:t>бутната коска (</a:t>
            </a:r>
            <a:r>
              <a:rPr lang="en-US" dirty="0" smtClean="0">
                <a:solidFill>
                  <a:srgbClr val="FFFF00"/>
                </a:solidFill>
              </a:rPr>
              <a:t>FEMUR)</a:t>
            </a:r>
            <a:r>
              <a:rPr lang="mk-MK" dirty="0" smtClean="0"/>
              <a:t>. Во коленото се наоѓа </a:t>
            </a:r>
            <a:r>
              <a:rPr lang="mk-MK" dirty="0" smtClean="0">
                <a:solidFill>
                  <a:srgbClr val="FFFF00"/>
                </a:solidFill>
              </a:rPr>
              <a:t>коленска капсула </a:t>
            </a:r>
            <a:r>
              <a:rPr lang="mk-MK" dirty="0" smtClean="0"/>
              <a:t>(чашка), а под коленото има </a:t>
            </a:r>
            <a:r>
              <a:rPr lang="mk-MK" dirty="0" smtClean="0">
                <a:solidFill>
                  <a:srgbClr val="FFFF00"/>
                </a:solidFill>
              </a:rPr>
              <a:t>потколеница</a:t>
            </a:r>
            <a:r>
              <a:rPr lang="mk-MK" dirty="0" smtClean="0"/>
              <a:t> составена од две коски – </a:t>
            </a:r>
            <a:r>
              <a:rPr lang="mk-MK" dirty="0" smtClean="0">
                <a:solidFill>
                  <a:srgbClr val="FFFF00"/>
                </a:solidFill>
              </a:rPr>
              <a:t>голема писка </a:t>
            </a:r>
            <a:r>
              <a:rPr lang="mk-MK" dirty="0" smtClean="0"/>
              <a:t>во правец на палецот и </a:t>
            </a:r>
            <a:r>
              <a:rPr lang="mk-MK" dirty="0" smtClean="0">
                <a:solidFill>
                  <a:srgbClr val="FFFF00"/>
                </a:solidFill>
              </a:rPr>
              <a:t>мала писка </a:t>
            </a:r>
            <a:r>
              <a:rPr lang="mk-MK" dirty="0" smtClean="0"/>
              <a:t>– во правец на малиот прст.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КОСКИ НА ДОЛНИ ЕКСТРЕМИТЕТИ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КОСКИ НА ДОЛНИ ЕКСТРЕМИТЕТИ</a:t>
            </a:r>
            <a:endParaRPr lang="en-US" dirty="0"/>
          </a:p>
        </p:txBody>
      </p:sp>
      <p:pic>
        <p:nvPicPr>
          <p:cNvPr id="6" name="Content Placeholder 5" descr="КОСКИ НА НОЗ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81200"/>
            <a:ext cx="4343400" cy="60297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mk-MK" dirty="0" smtClean="0"/>
              <a:t>Сите коски во телото го сочинуваат СКЕЛЕТОТ. </a:t>
            </a:r>
          </a:p>
          <a:p>
            <a:pPr>
              <a:buNone/>
            </a:pPr>
            <a:r>
              <a:rPr lang="mk-MK" dirty="0" smtClean="0"/>
              <a:t>Коските се бели и цврсти органи.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mk-MK" dirty="0" smtClean="0"/>
              <a:t>Скелетот е цврста рамка на телото кое има неколку функции:</a:t>
            </a:r>
          </a:p>
          <a:p>
            <a:r>
              <a:rPr lang="mk-MK" dirty="0" smtClean="0"/>
              <a:t>Да го држи телото исправено;</a:t>
            </a:r>
          </a:p>
          <a:p>
            <a:r>
              <a:rPr lang="mk-MK" dirty="0" smtClean="0"/>
              <a:t>Да ги заштитува внатрешните органи (срце, бели дробови и мозок);</a:t>
            </a:r>
          </a:p>
          <a:p>
            <a:r>
              <a:rPr lang="mk-MK" dirty="0" smtClean="0"/>
              <a:t>Ни помага да се движиме (заедно со мускулите)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ШТО Е ТОА СКЕЛЕТ?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arsu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590800"/>
            <a:ext cx="5689600" cy="5689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КОСКИ НА СТАПАЛО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mk-MK" dirty="0" smtClean="0"/>
              <a:t>Што се коските?</a:t>
            </a:r>
          </a:p>
          <a:p>
            <a:pPr marL="514350" indent="-514350">
              <a:buFont typeface="+mj-lt"/>
              <a:buAutoNum type="arabicPeriod"/>
            </a:pPr>
            <a:r>
              <a:rPr lang="mk-MK" dirty="0" smtClean="0"/>
              <a:t>Што го сочинува скелетот?</a:t>
            </a:r>
          </a:p>
          <a:p>
            <a:pPr marL="514350" indent="-514350">
              <a:buFont typeface="+mj-lt"/>
              <a:buAutoNum type="arabicPeriod"/>
            </a:pPr>
            <a:r>
              <a:rPr lang="mk-MK" dirty="0" smtClean="0"/>
              <a:t>Која е функцијата на скелетот?</a:t>
            </a:r>
          </a:p>
          <a:p>
            <a:pPr marL="514350" indent="-514350">
              <a:buFont typeface="+mj-lt"/>
              <a:buAutoNum type="arabicPeriod"/>
            </a:pPr>
            <a:r>
              <a:rPr lang="mk-MK" dirty="0" smtClean="0"/>
              <a:t>Како е поделен скелетот?</a:t>
            </a:r>
          </a:p>
          <a:p>
            <a:pPr marL="514350" indent="-514350">
              <a:buFont typeface="+mj-lt"/>
              <a:buAutoNum type="arabicPeriod"/>
            </a:pPr>
            <a:r>
              <a:rPr lang="mk-MK" dirty="0" smtClean="0"/>
              <a:t>Што спаѓа во оскин скелет?</a:t>
            </a:r>
          </a:p>
          <a:p>
            <a:pPr marL="514350" indent="-514350">
              <a:buFont typeface="+mj-lt"/>
              <a:buAutoNum type="arabicPeriod"/>
            </a:pPr>
            <a:r>
              <a:rPr lang="mk-MK" dirty="0" smtClean="0"/>
              <a:t>Кои коски ги имаме на лицето? – допри ги!</a:t>
            </a:r>
          </a:p>
          <a:p>
            <a:pPr marL="514350" indent="-514350">
              <a:buFont typeface="+mj-lt"/>
              <a:buAutoNum type="arabicPeriod"/>
            </a:pPr>
            <a:r>
              <a:rPr lang="mk-MK" dirty="0" smtClean="0"/>
              <a:t>Кои коски ги имаме на черепот? –допри ги!</a:t>
            </a:r>
          </a:p>
          <a:p>
            <a:pPr marL="514350" indent="-514350">
              <a:buFont typeface="+mj-lt"/>
              <a:buAutoNum type="arabicPeriod"/>
            </a:pPr>
            <a:r>
              <a:rPr lang="mk-MK" dirty="0" smtClean="0"/>
              <a:t>Колку коски имаме на черепот?</a:t>
            </a:r>
          </a:p>
          <a:p>
            <a:pPr marL="514350" indent="-514350">
              <a:buFont typeface="+mj-lt"/>
              <a:buAutoNum type="arabicPeriod"/>
            </a:pPr>
            <a:r>
              <a:rPr lang="mk-MK" dirty="0" smtClean="0"/>
              <a:t>Од што е составен </a:t>
            </a:r>
            <a:r>
              <a:rPr lang="en-US" dirty="0" smtClean="0"/>
              <a:t>‘</a:t>
            </a:r>
            <a:r>
              <a:rPr lang="mk-MK" dirty="0" smtClean="0"/>
              <a:t>рбетниот столб кај возрасните?</a:t>
            </a:r>
          </a:p>
          <a:p>
            <a:pPr marL="514350" indent="-514350">
              <a:buFont typeface="+mj-lt"/>
              <a:buAutoNum type="arabicPeriod"/>
            </a:pPr>
            <a:r>
              <a:rPr lang="mk-MK" dirty="0" smtClean="0"/>
              <a:t>Колку групи на пршлени има?</a:t>
            </a:r>
          </a:p>
          <a:p>
            <a:pPr marL="514350" indent="-514350">
              <a:buFont typeface="+mj-lt"/>
              <a:buAutoNum type="arabicPeriod"/>
            </a:pPr>
            <a:endParaRPr lang="mk-MK" dirty="0" smtClean="0"/>
          </a:p>
          <a:p>
            <a:pPr marL="514350" indent="-514350">
              <a:buFont typeface="+mj-lt"/>
              <a:buAutoNum type="arabicPeriod"/>
            </a:pPr>
            <a:endParaRPr lang="mk-MK" dirty="0" smtClean="0"/>
          </a:p>
          <a:p>
            <a:pPr marL="514350" indent="-514350">
              <a:buFont typeface="+mj-lt"/>
              <a:buAutoNum type="arabicPeriod"/>
            </a:pPr>
            <a:endParaRPr lang="mk-MK" dirty="0" smtClean="0"/>
          </a:p>
          <a:p>
            <a:pPr marL="514350" indent="-514350">
              <a:buFont typeface="+mj-lt"/>
              <a:buAutoNum type="arabicPeriod"/>
            </a:pPr>
            <a:endParaRPr lang="mk-MK" dirty="0" smtClean="0"/>
          </a:p>
          <a:p>
            <a:pPr marL="514350" indent="-514350">
              <a:buFont typeface="+mj-lt"/>
              <a:buAutoNum type="arabicPeriod"/>
            </a:pPr>
            <a:endParaRPr lang="mk-MK" dirty="0" smtClean="0"/>
          </a:p>
          <a:p>
            <a:pPr marL="514350" indent="-514350">
              <a:buFont typeface="+mj-lt"/>
              <a:buAutoNum type="arabicPeriod"/>
            </a:pPr>
            <a:endParaRPr lang="mk-MK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ПРАШАЊА: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/>
              <a:t>11. Како изгледа градната коска?</a:t>
            </a:r>
          </a:p>
          <a:p>
            <a:pPr>
              <a:buNone/>
            </a:pPr>
            <a:r>
              <a:rPr lang="mk-MK" dirty="0" smtClean="0"/>
              <a:t>12.Колку парови ребра имаме? Појасни ги кои се вистински, лажни, пивачки?</a:t>
            </a:r>
          </a:p>
          <a:p>
            <a:pPr>
              <a:buNone/>
            </a:pPr>
            <a:r>
              <a:rPr lang="mk-MK" dirty="0" smtClean="0"/>
              <a:t>13. Како е поделен скелетот на екстремитети?</a:t>
            </a:r>
          </a:p>
          <a:p>
            <a:pPr>
              <a:buNone/>
            </a:pPr>
            <a:r>
              <a:rPr lang="mk-MK" dirty="0" smtClean="0"/>
              <a:t>14. Појасни го раменскиот појас!</a:t>
            </a:r>
          </a:p>
          <a:p>
            <a:pPr>
              <a:buNone/>
            </a:pPr>
            <a:r>
              <a:rPr lang="mk-MK" dirty="0" smtClean="0"/>
              <a:t>15.Наброј ги коските на рацете!</a:t>
            </a:r>
          </a:p>
          <a:p>
            <a:pPr>
              <a:buNone/>
            </a:pPr>
            <a:r>
              <a:rPr lang="mk-MK" dirty="0" smtClean="0"/>
              <a:t>16. Опиши го карличниот појас!</a:t>
            </a:r>
          </a:p>
          <a:p>
            <a:pPr>
              <a:buNone/>
            </a:pPr>
            <a:r>
              <a:rPr lang="mk-MK" dirty="0" smtClean="0"/>
              <a:t>17. Наброј ги коските на нозете!</a:t>
            </a:r>
          </a:p>
          <a:p>
            <a:pPr>
              <a:buNone/>
            </a:pPr>
            <a:r>
              <a:rPr lang="mk-MK" dirty="0" smtClean="0"/>
              <a:t>18. Спореди ги коските на дланката и стапалото. По што се разликуваат?</a:t>
            </a:r>
          </a:p>
          <a:p>
            <a:pPr>
              <a:buNone/>
            </a:pPr>
            <a:r>
              <a:rPr lang="mk-MK" dirty="0" smtClean="0"/>
              <a:t>19. Појасни им ги илустрациите на твоите родители!</a:t>
            </a:r>
          </a:p>
          <a:p>
            <a:pPr>
              <a:buNone/>
            </a:pPr>
            <a:endParaRPr lang="mk-MK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ПРАШАЊА: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r>
              <a:rPr lang="mk-MK" dirty="0" smtClean="0"/>
              <a:t>Бебињата имаат 300 коски. Но, со текот на растењето растат и коските. Се до 13-та или 20-та година од животот, неколку коски сраснуваат т.е се спојуваат. Така да, возрасниот човек има 206 коски во своето тело.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КОСКИ ВО ЧОВЕЧКОТО ТЕЛО???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_signature_image.jpgC3EA0C9A-7437-4A48-AF19-FF31729E3A0FZo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032000"/>
            <a:ext cx="6096000" cy="609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mk-MK" sz="3600" dirty="0" smtClean="0"/>
              <a:t>Ова е пример на заштита на внатрешните органи со скелет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kolyko-mozet-vesity-skel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3365500"/>
            <a:ext cx="6096000" cy="3429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2235200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Скелетот и мускулите заедно ни овозможуваат да се движиме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mk-MK" sz="3600" dirty="0" smtClean="0"/>
          </a:p>
          <a:p>
            <a:pPr>
              <a:buNone/>
            </a:pPr>
            <a:r>
              <a:rPr lang="mk-MK" sz="3600" dirty="0" smtClean="0"/>
              <a:t>Скелетот е поделен на :</a:t>
            </a:r>
          </a:p>
          <a:p>
            <a:pPr>
              <a:buNone/>
            </a:pPr>
            <a:endParaRPr lang="mk-MK" sz="3600" dirty="0" smtClean="0"/>
          </a:p>
          <a:p>
            <a:r>
              <a:rPr lang="mk-MK" sz="3600" dirty="0" smtClean="0"/>
              <a:t>ОСКИН скелет (скелет на глава и труп) и </a:t>
            </a:r>
          </a:p>
          <a:p>
            <a:r>
              <a:rPr lang="mk-MK" sz="3600" dirty="0" smtClean="0"/>
              <a:t>Скелет на екстремитети (раце и нозе)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ПОДЕЛБА НА СКЕЛЕТОТ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k-MK" dirty="0" smtClean="0"/>
              <a:t>Овој скелет го сочинуваат коските на </a:t>
            </a:r>
            <a:r>
              <a:rPr lang="mk-MK" dirty="0" smtClean="0">
                <a:solidFill>
                  <a:srgbClr val="FF0000"/>
                </a:solidFill>
              </a:rPr>
              <a:t>черепот</a:t>
            </a:r>
            <a:r>
              <a:rPr lang="mk-MK" dirty="0" smtClean="0"/>
              <a:t> и коските на </a:t>
            </a:r>
            <a:r>
              <a:rPr lang="mk-MK" dirty="0" smtClean="0">
                <a:solidFill>
                  <a:srgbClr val="FF0000"/>
                </a:solidFill>
              </a:rPr>
              <a:t>лицето</a:t>
            </a:r>
            <a:r>
              <a:rPr lang="mk-MK" dirty="0" smtClean="0"/>
              <a:t>.</a:t>
            </a:r>
          </a:p>
          <a:p>
            <a:endParaRPr lang="mk-MK" dirty="0" smtClean="0"/>
          </a:p>
          <a:p>
            <a:pPr>
              <a:buNone/>
            </a:pPr>
            <a:r>
              <a:rPr lang="mk-MK" dirty="0" smtClean="0"/>
              <a:t>Коски на черепот се:</a:t>
            </a:r>
          </a:p>
          <a:p>
            <a:r>
              <a:rPr lang="mk-MK" dirty="0" smtClean="0">
                <a:solidFill>
                  <a:srgbClr val="FFFF00"/>
                </a:solidFill>
              </a:rPr>
              <a:t>Челна коска </a:t>
            </a:r>
            <a:r>
              <a:rPr lang="mk-MK" dirty="0" smtClean="0"/>
              <a:t>(непарна е и се наоѓа над отворот на очите и дел од носот)</a:t>
            </a:r>
          </a:p>
          <a:p>
            <a:r>
              <a:rPr lang="mk-MK" dirty="0" smtClean="0"/>
              <a:t>Две </a:t>
            </a:r>
            <a:r>
              <a:rPr lang="mk-MK" dirty="0" smtClean="0">
                <a:solidFill>
                  <a:srgbClr val="FFFF00"/>
                </a:solidFill>
              </a:rPr>
              <a:t>темени</a:t>
            </a:r>
            <a:r>
              <a:rPr lang="mk-MK" dirty="0" smtClean="0"/>
              <a:t> коски</a:t>
            </a:r>
          </a:p>
          <a:p>
            <a:r>
              <a:rPr lang="mk-MK" dirty="0" smtClean="0"/>
              <a:t>Две </a:t>
            </a:r>
            <a:r>
              <a:rPr lang="mk-MK" dirty="0" smtClean="0">
                <a:solidFill>
                  <a:srgbClr val="FFFF00"/>
                </a:solidFill>
              </a:rPr>
              <a:t>слепоочни</a:t>
            </a:r>
            <a:r>
              <a:rPr lang="mk-MK" dirty="0" smtClean="0"/>
              <a:t> коски</a:t>
            </a:r>
          </a:p>
          <a:p>
            <a:r>
              <a:rPr lang="mk-MK" dirty="0" smtClean="0">
                <a:solidFill>
                  <a:srgbClr val="FFFF00"/>
                </a:solidFill>
              </a:rPr>
              <a:t>Ситеста</a:t>
            </a:r>
            <a:r>
              <a:rPr lang="mk-MK" dirty="0" smtClean="0"/>
              <a:t> коска</a:t>
            </a:r>
          </a:p>
          <a:p>
            <a:r>
              <a:rPr lang="mk-MK" dirty="0" smtClean="0">
                <a:solidFill>
                  <a:srgbClr val="FFFF00"/>
                </a:solidFill>
              </a:rPr>
              <a:t>Клинеста</a:t>
            </a:r>
            <a:r>
              <a:rPr lang="mk-MK" dirty="0" smtClean="0"/>
              <a:t> коска</a:t>
            </a:r>
          </a:p>
          <a:p>
            <a:r>
              <a:rPr lang="mk-MK" dirty="0" smtClean="0">
                <a:solidFill>
                  <a:srgbClr val="FFFF00"/>
                </a:solidFill>
              </a:rPr>
              <a:t>Тилна</a:t>
            </a:r>
            <a:r>
              <a:rPr lang="mk-MK" dirty="0" smtClean="0"/>
              <a:t> коска</a:t>
            </a:r>
          </a:p>
          <a:p>
            <a:pPr>
              <a:buNone/>
            </a:pPr>
            <a:r>
              <a:rPr lang="mk-MK" dirty="0" smtClean="0">
                <a:solidFill>
                  <a:srgbClr val="FF0000"/>
                </a:solidFill>
              </a:rPr>
              <a:t>(2 ПАРНИ И 4 НЕПАРНИ КОСКИ= 8 КОСКИ ВО ЧЕРЕПОТ)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СКЕЛЕТ НА ГЛАВА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6670565_ori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900" y="2362200"/>
            <a:ext cx="6172200" cy="54101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dirty="0" smtClean="0"/>
              <a:t>СКЕЛЕТ НА ГЛАВА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dirty="0" smtClean="0"/>
              <a:t>Коски на лице се:</a:t>
            </a:r>
          </a:p>
          <a:p>
            <a:r>
              <a:rPr lang="mk-MK" dirty="0" smtClean="0">
                <a:solidFill>
                  <a:srgbClr val="FFFF00"/>
                </a:solidFill>
              </a:rPr>
              <a:t>Долна вилица </a:t>
            </a:r>
            <a:r>
              <a:rPr lang="mk-MK" dirty="0" smtClean="0"/>
              <a:t>(единствена подвижна коска)</a:t>
            </a:r>
          </a:p>
          <a:p>
            <a:r>
              <a:rPr lang="mk-MK" dirty="0" smtClean="0">
                <a:solidFill>
                  <a:srgbClr val="FFFF00"/>
                </a:solidFill>
              </a:rPr>
              <a:t>Горна вилица</a:t>
            </a:r>
          </a:p>
          <a:p>
            <a:r>
              <a:rPr lang="mk-MK" dirty="0" smtClean="0"/>
              <a:t>Две </a:t>
            </a:r>
            <a:r>
              <a:rPr lang="mk-MK" dirty="0" smtClean="0">
                <a:solidFill>
                  <a:srgbClr val="FFFF00"/>
                </a:solidFill>
              </a:rPr>
              <a:t>јаболчни</a:t>
            </a:r>
            <a:r>
              <a:rPr lang="mk-MK" dirty="0" smtClean="0"/>
              <a:t> коски</a:t>
            </a:r>
          </a:p>
          <a:p>
            <a:r>
              <a:rPr lang="mk-MK" dirty="0" smtClean="0"/>
              <a:t>Две </a:t>
            </a:r>
            <a:r>
              <a:rPr lang="mk-MK" dirty="0" smtClean="0">
                <a:solidFill>
                  <a:srgbClr val="FFFF00"/>
                </a:solidFill>
              </a:rPr>
              <a:t>носни</a:t>
            </a:r>
            <a:r>
              <a:rPr lang="mk-MK" dirty="0" smtClean="0"/>
              <a:t> коски</a:t>
            </a:r>
          </a:p>
          <a:p>
            <a:r>
              <a:rPr lang="mk-MK" dirty="0" smtClean="0"/>
              <a:t>Две </a:t>
            </a:r>
            <a:r>
              <a:rPr lang="mk-MK" dirty="0" smtClean="0">
                <a:solidFill>
                  <a:srgbClr val="FFFF00"/>
                </a:solidFill>
              </a:rPr>
              <a:t>солзни</a:t>
            </a:r>
            <a:r>
              <a:rPr lang="mk-MK" dirty="0" smtClean="0"/>
              <a:t> коски</a:t>
            </a:r>
          </a:p>
          <a:p>
            <a:r>
              <a:rPr lang="mk-MK" dirty="0" smtClean="0">
                <a:solidFill>
                  <a:srgbClr val="FFFF00"/>
                </a:solidFill>
              </a:rPr>
              <a:t>Рало</a:t>
            </a:r>
          </a:p>
          <a:p>
            <a:r>
              <a:rPr lang="mk-MK" dirty="0" smtClean="0"/>
              <a:t>Две </a:t>
            </a:r>
            <a:r>
              <a:rPr lang="mk-MK" dirty="0" smtClean="0">
                <a:solidFill>
                  <a:srgbClr val="FFFF00"/>
                </a:solidFill>
              </a:rPr>
              <a:t>непчеви</a:t>
            </a:r>
            <a:r>
              <a:rPr lang="mk-MK" dirty="0" smtClean="0"/>
              <a:t> коски</a:t>
            </a:r>
          </a:p>
          <a:p>
            <a:pPr>
              <a:buNone/>
            </a:pPr>
            <a:r>
              <a:rPr lang="mk-MK" dirty="0" smtClean="0"/>
              <a:t>Има и три ситни ковчиња во средното уво, од кои едната е најмалата коска во човечкиот организам – </a:t>
            </a:r>
            <a:r>
              <a:rPr lang="mk-MK" dirty="0" smtClean="0">
                <a:solidFill>
                  <a:srgbClr val="FF0000"/>
                </a:solidFill>
              </a:rPr>
              <a:t>СТРЕМЕН</a:t>
            </a:r>
            <a:r>
              <a:rPr lang="mk-MK" dirty="0" smtClean="0"/>
              <a:t> и изнесува </a:t>
            </a:r>
            <a:r>
              <a:rPr lang="mk-MK" dirty="0" smtClean="0">
                <a:solidFill>
                  <a:srgbClr val="FF0000"/>
                </a:solidFill>
              </a:rPr>
              <a:t>2,8мм</a:t>
            </a:r>
            <a:r>
              <a:rPr lang="mk-MK" dirty="0" smtClean="0"/>
              <a:t> или скоро 3мм.</a:t>
            </a:r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pPr>
              <a:buNone/>
            </a:pPr>
            <a:endParaRPr lang="mk-MK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СКЕЛЕТ НА ГЛАВА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</TotalTime>
  <Words>800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Paper</vt:lpstr>
      <vt:lpstr>СКЕЛЕТ</vt:lpstr>
      <vt:lpstr>ШТО Е ТОА СКЕЛЕТ?</vt:lpstr>
      <vt:lpstr>КОСКИ ВО ЧОВЕЧКОТО ТЕЛО???</vt:lpstr>
      <vt:lpstr>Ова е пример на заштита на внатрешните органи со скелет</vt:lpstr>
      <vt:lpstr>Скелетот и мускулите заедно ни овозможуваат да се движиме</vt:lpstr>
      <vt:lpstr>ПОДЕЛБА НА СКЕЛЕТОТ</vt:lpstr>
      <vt:lpstr>СКЕЛЕТ НА ГЛАВА</vt:lpstr>
      <vt:lpstr>СКЕЛЕТ НА ГЛАВА</vt:lpstr>
      <vt:lpstr>СКЕЛЕТ НА ГЛАВА</vt:lpstr>
      <vt:lpstr>КОСКИ НА ТРУП</vt:lpstr>
      <vt:lpstr>Рбетниот столб има 4 кривини кои ни овозможуваат да скокаме, да се виткаме...</vt:lpstr>
      <vt:lpstr>КОСКИ НА ГРАДЕН КОШ</vt:lpstr>
      <vt:lpstr>КОСКИ НАГРАДЕН КОШ</vt:lpstr>
      <vt:lpstr>СКЕЛЕТ НА ЕКСТРЕМИТЕТИ</vt:lpstr>
      <vt:lpstr>СКЕЛЕТ НА ГОРНИ ЕКСТРЕМИТЕТИ</vt:lpstr>
      <vt:lpstr>СКЕЛЕТ НА ГОРНИ ЕКСТРЕМИТЕТИ</vt:lpstr>
      <vt:lpstr>КОСКИ НА ДЛАНКИТЕ</vt:lpstr>
      <vt:lpstr>КОСКИ НА ДОЛНИ ЕКСТРЕМИТЕТИ</vt:lpstr>
      <vt:lpstr>КОСКИ НА ДОЛНИ ЕКСТРЕМИТЕТИ</vt:lpstr>
      <vt:lpstr>КОСКИ НА СТАПАЛО</vt:lpstr>
      <vt:lpstr>ПРАШАЊА:</vt:lpstr>
      <vt:lpstr>ПРАШАЊА: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СКЕЛЕТ</dc:title>
  <dc:creator/>
  <cp:lastModifiedBy>Sonja</cp:lastModifiedBy>
  <cp:revision>9</cp:revision>
  <dcterms:created xsi:type="dcterms:W3CDTF">2006-08-16T00:00:00Z</dcterms:created>
  <dcterms:modified xsi:type="dcterms:W3CDTF">2020-03-11T17:16:44Z</dcterms:modified>
</cp:coreProperties>
</file>