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mk-MK" b="1" dirty="0" smtClean="0"/>
              <a:t>Македонски јазик</a:t>
            </a:r>
            <a:br>
              <a:rPr lang="mk-MK" b="1" dirty="0" smtClean="0"/>
            </a:br>
            <a:r>
              <a:rPr lang="en-US" b="1" dirty="0"/>
              <a:t>VII </a:t>
            </a:r>
            <a:r>
              <a:rPr lang="mk-MK" b="1" dirty="0"/>
              <a:t>одд.</a:t>
            </a:r>
            <a:r>
              <a:rPr lang="mk-MK" b="1" dirty="0" smtClean="0"/>
              <a:t/>
            </a:r>
            <a:br>
              <a:rPr lang="mk-MK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mk-MK" dirty="0" smtClean="0"/>
          </a:p>
        </p:txBody>
      </p:sp>
    </p:spTree>
    <p:extLst>
      <p:ext uri="{BB962C8B-B14F-4D97-AF65-F5344CB8AC3E}">
        <p14:creationId xmlns:p14="http://schemas.microsoft.com/office/powerpoint/2010/main" xmlns="" val="33043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5382" y="1059872"/>
            <a:ext cx="8915399" cy="2262781"/>
          </a:xfrm>
        </p:spPr>
        <p:txBody>
          <a:bodyPr/>
          <a:lstStyle/>
          <a:p>
            <a:pPr algn="ctr"/>
            <a:r>
              <a:rPr lang="mk-MK" b="1" dirty="0" smtClean="0"/>
              <a:t>Синтакса</a:t>
            </a:r>
            <a:br>
              <a:rPr lang="mk-MK" b="1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982" y="4426528"/>
            <a:ext cx="10411691" cy="914400"/>
          </a:xfrm>
        </p:spPr>
        <p:txBody>
          <a:bodyPr>
            <a:normAutofit/>
          </a:bodyPr>
          <a:lstStyle/>
          <a:p>
            <a:pPr algn="ctr"/>
            <a:r>
              <a:rPr lang="mk-MK" sz="2800" b="1" dirty="0" smtClean="0"/>
              <a:t>Дел од науката за јазикот кој ја проучува реченицата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8959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k-MK" b="1" dirty="0" smtClean="0"/>
              <a:t>Глагол во лична глаголска форма во функција на прирок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927" y="2133600"/>
            <a:ext cx="11055928" cy="3777622"/>
          </a:xfrm>
        </p:spPr>
        <p:txBody>
          <a:bodyPr>
            <a:noAutofit/>
          </a:bodyPr>
          <a:lstStyle/>
          <a:p>
            <a:r>
              <a:rPr lang="mk-MK" sz="2800" dirty="0" smtClean="0"/>
              <a:t>Реченицата е говорна целина составена од меѓусебно поврзани зборови</a:t>
            </a:r>
          </a:p>
          <a:p>
            <a:r>
              <a:rPr lang="mk-MK" sz="2800" dirty="0" smtClean="0"/>
              <a:t>Подметот и прирокот се главни реченични членови</a:t>
            </a:r>
          </a:p>
          <a:p>
            <a:r>
              <a:rPr lang="mk-MK" sz="2800" dirty="0" smtClean="0"/>
              <a:t>Прирокот претставува основен, создавачки член во реченицата</a:t>
            </a:r>
          </a:p>
          <a:p>
            <a:r>
              <a:rPr lang="mk-MK" sz="2800" dirty="0" smtClean="0"/>
              <a:t>Без глагол во лична глаголска форма, нема реченица</a:t>
            </a:r>
          </a:p>
          <a:p>
            <a:r>
              <a:rPr lang="mk-MK" sz="2800" dirty="0" smtClean="0"/>
              <a:t>Во македонскиот јазик, глаголот е всушност - прирок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6512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 dirty="0" smtClean="0"/>
              <a:t>Примери:</a:t>
            </a:r>
            <a:br>
              <a:rPr lang="mk-MK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1" y="1904999"/>
            <a:ext cx="10465521" cy="4620491"/>
          </a:xfrm>
        </p:spPr>
        <p:txBody>
          <a:bodyPr>
            <a:normAutofit/>
          </a:bodyPr>
          <a:lstStyle/>
          <a:p>
            <a:r>
              <a:rPr lang="mk-MK" sz="2800" b="1" dirty="0" smtClean="0"/>
              <a:t>Тие</a:t>
            </a:r>
            <a:r>
              <a:rPr lang="mk-MK" sz="2800" dirty="0" smtClean="0"/>
              <a:t> играа фудбал.  (подмет)</a:t>
            </a:r>
          </a:p>
          <a:p>
            <a:r>
              <a:rPr lang="mk-MK" sz="2800" dirty="0" smtClean="0"/>
              <a:t>Тие </a:t>
            </a:r>
            <a:r>
              <a:rPr lang="mk-MK" sz="2800" b="1" dirty="0" smtClean="0"/>
              <a:t>играа</a:t>
            </a:r>
            <a:r>
              <a:rPr lang="mk-MK" sz="2800" dirty="0" smtClean="0"/>
              <a:t> фудбал.  (прирок)</a:t>
            </a:r>
          </a:p>
          <a:p>
            <a:pPr marL="0" indent="0">
              <a:buNone/>
            </a:pPr>
            <a:endParaRPr lang="mk-MK" sz="2800" dirty="0"/>
          </a:p>
          <a:p>
            <a:r>
              <a:rPr lang="mk-MK" sz="2800" dirty="0" smtClean="0"/>
              <a:t>Гостите </a:t>
            </a:r>
            <a:r>
              <a:rPr lang="mk-MK" sz="2800" b="1" dirty="0" smtClean="0"/>
              <a:t>дојдоа</a:t>
            </a:r>
            <a:r>
              <a:rPr lang="mk-MK" sz="2800" dirty="0" smtClean="0"/>
              <a:t> кај нас. (глагол во лична глаголска форма)</a:t>
            </a:r>
          </a:p>
          <a:p>
            <a:r>
              <a:rPr lang="mk-MK" sz="2800" dirty="0" smtClean="0"/>
              <a:t>Пеејќи </a:t>
            </a:r>
            <a:r>
              <a:rPr lang="mk-MK" sz="2800" b="1" dirty="0" smtClean="0"/>
              <a:t>дојдоа</a:t>
            </a:r>
            <a:r>
              <a:rPr lang="mk-MK" sz="2800" dirty="0" smtClean="0"/>
              <a:t> кај нас.   </a:t>
            </a:r>
            <a:r>
              <a:rPr lang="ru-RU" sz="2800" dirty="0" smtClean="0"/>
              <a:t>(</a:t>
            </a:r>
            <a:r>
              <a:rPr lang="ru-RU" sz="2800" dirty="0"/>
              <a:t>глагол во лична глаголска форма</a:t>
            </a:r>
            <a:r>
              <a:rPr lang="ru-RU" sz="2800" dirty="0" smtClean="0"/>
              <a:t>)</a:t>
            </a:r>
          </a:p>
          <a:p>
            <a:r>
              <a:rPr lang="ru-RU" sz="2800" b="1" dirty="0"/>
              <a:t>Пеејќи</a:t>
            </a:r>
            <a:r>
              <a:rPr lang="ru-RU" sz="2800" dirty="0"/>
              <a:t> дојдоа кај нас. </a:t>
            </a:r>
            <a:r>
              <a:rPr lang="ru-RU" sz="2800" dirty="0" smtClean="0"/>
              <a:t> (не е во лична глаголска форма и не може да се јави во функција на прирок)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92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73" y="624110"/>
            <a:ext cx="9758939" cy="1280890"/>
          </a:xfrm>
        </p:spPr>
        <p:txBody>
          <a:bodyPr/>
          <a:lstStyle/>
          <a:p>
            <a:r>
              <a:rPr lang="mk-MK" dirty="0" smtClean="0"/>
              <a:t>Зборови кои се образуваат од глаголи: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964" y="2133600"/>
            <a:ext cx="10702636" cy="3777622"/>
          </a:xfrm>
        </p:spPr>
        <p:txBody>
          <a:bodyPr>
            <a:normAutofit/>
          </a:bodyPr>
          <a:lstStyle/>
          <a:p>
            <a:r>
              <a:rPr lang="mk-MK" sz="3200" dirty="0" smtClean="0"/>
              <a:t>Глаголска придавка</a:t>
            </a:r>
          </a:p>
          <a:p>
            <a:r>
              <a:rPr lang="mk-MK" sz="3200" dirty="0" smtClean="0"/>
              <a:t>Глаголска именка</a:t>
            </a:r>
          </a:p>
          <a:p>
            <a:r>
              <a:rPr lang="mk-MK" sz="3200" dirty="0" smtClean="0"/>
              <a:t>Глаголски прилог</a:t>
            </a:r>
          </a:p>
          <a:p>
            <a:endParaRPr lang="mk-MK" sz="3200" dirty="0"/>
          </a:p>
          <a:p>
            <a:pPr marL="0" indent="0" algn="ctr">
              <a:buNone/>
            </a:pPr>
            <a:r>
              <a:rPr lang="mk-MK" sz="3200" b="1" dirty="0" smtClean="0"/>
              <a:t>Нелични глаголски форми и не се јавуваат во функција на прирок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31997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73" y="624110"/>
            <a:ext cx="9758939" cy="1280890"/>
          </a:xfrm>
        </p:spPr>
        <p:txBody>
          <a:bodyPr>
            <a:normAutofit/>
          </a:bodyPr>
          <a:lstStyle/>
          <a:p>
            <a:r>
              <a:rPr lang="mk-MK" sz="4000" b="1" dirty="0" smtClean="0"/>
              <a:t>Глаголска именка:</a:t>
            </a:r>
            <a:br>
              <a:rPr lang="mk-MK" sz="4000" b="1" dirty="0" smtClean="0"/>
            </a:br>
            <a:r>
              <a:rPr lang="mk-MK" sz="3200" dirty="0" smtClean="0"/>
              <a:t>(именска форма на глаголот)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255" y="2389908"/>
            <a:ext cx="10195357" cy="3521313"/>
          </a:xfrm>
        </p:spPr>
        <p:txBody>
          <a:bodyPr>
            <a:normAutofit lnSpcReduction="10000"/>
          </a:bodyPr>
          <a:lstStyle/>
          <a:p>
            <a:r>
              <a:rPr lang="mk-MK" sz="3200" b="1" dirty="0" smtClean="0"/>
              <a:t>Јадењето</a:t>
            </a:r>
            <a:r>
              <a:rPr lang="mk-MK" sz="3200" dirty="0" smtClean="0"/>
              <a:t> навечер му беше навика.</a:t>
            </a:r>
          </a:p>
          <a:p>
            <a:pPr marL="0" indent="0">
              <a:buNone/>
            </a:pPr>
            <a:r>
              <a:rPr lang="mk-MK" sz="2400" dirty="0"/>
              <a:t>ГЛАГОЛ + ЊЕ</a:t>
            </a:r>
          </a:p>
          <a:p>
            <a:pPr marL="0" indent="0">
              <a:buNone/>
            </a:pPr>
            <a:r>
              <a:rPr lang="mk-MK" sz="2400" dirty="0"/>
              <a:t>ЈАДЕ + ЊЕ = ЈАДЕЊЕ</a:t>
            </a:r>
          </a:p>
          <a:p>
            <a:pPr marL="0" indent="0">
              <a:buNone/>
            </a:pPr>
            <a:endParaRPr lang="mk-MK" sz="2800" dirty="0" smtClean="0"/>
          </a:p>
          <a:p>
            <a:r>
              <a:rPr lang="mk-MK" sz="3200" dirty="0" smtClean="0"/>
              <a:t>Не најде </a:t>
            </a:r>
            <a:r>
              <a:rPr lang="mk-MK" sz="3200" b="1" dirty="0" smtClean="0"/>
              <a:t>решение</a:t>
            </a:r>
            <a:r>
              <a:rPr lang="mk-MK" sz="3200" dirty="0" smtClean="0"/>
              <a:t> за проблемот.</a:t>
            </a:r>
          </a:p>
          <a:p>
            <a:pPr marL="0" indent="0">
              <a:buNone/>
            </a:pPr>
            <a:r>
              <a:rPr lang="ru-RU" sz="2400" dirty="0"/>
              <a:t>ГЛАГОЛ + </a:t>
            </a:r>
            <a:r>
              <a:rPr lang="ru-RU" sz="2400" dirty="0" smtClean="0"/>
              <a:t>НИЕ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РЕШИ + НИЕ </a:t>
            </a:r>
            <a:r>
              <a:rPr lang="ru-RU" sz="2400" dirty="0" smtClean="0"/>
              <a:t>= РЕШЕНИЕ</a:t>
            </a:r>
            <a:endParaRPr lang="mk-MK" sz="2400" dirty="0" smtClean="0"/>
          </a:p>
          <a:p>
            <a:endParaRPr lang="mk-MK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4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237" y="624110"/>
            <a:ext cx="9717376" cy="1280890"/>
          </a:xfrm>
        </p:spPr>
        <p:txBody>
          <a:bodyPr>
            <a:normAutofit fontScale="90000"/>
          </a:bodyPr>
          <a:lstStyle/>
          <a:p>
            <a:r>
              <a:rPr lang="mk-MK" sz="4400" b="1" dirty="0" smtClean="0"/>
              <a:t>Глаголска придавка:</a:t>
            </a:r>
            <a:br>
              <a:rPr lang="mk-MK" sz="4400" b="1" dirty="0" smtClean="0"/>
            </a:br>
            <a:r>
              <a:rPr lang="mk-MK" dirty="0" smtClean="0"/>
              <a:t>(карактеристика и на глагол и на придавка)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65" y="2556164"/>
            <a:ext cx="10091448" cy="3782290"/>
          </a:xfrm>
        </p:spPr>
        <p:txBody>
          <a:bodyPr>
            <a:normAutofit fontScale="92500" lnSpcReduction="20000"/>
          </a:bodyPr>
          <a:lstStyle/>
          <a:p>
            <a:r>
              <a:rPr lang="mk-MK" sz="3500" dirty="0" smtClean="0"/>
              <a:t>Таа е </a:t>
            </a:r>
            <a:r>
              <a:rPr lang="mk-MK" sz="3500" b="1" dirty="0" smtClean="0"/>
              <a:t>прочитана</a:t>
            </a:r>
            <a:r>
              <a:rPr lang="mk-MK" sz="3500" dirty="0" smtClean="0"/>
              <a:t> приказна.</a:t>
            </a:r>
          </a:p>
          <a:p>
            <a:r>
              <a:rPr lang="mk-MK" sz="3500" dirty="0" smtClean="0"/>
              <a:t>Немам </a:t>
            </a:r>
            <a:r>
              <a:rPr lang="mk-MK" sz="3500" b="1" dirty="0" smtClean="0"/>
              <a:t>сретнато</a:t>
            </a:r>
            <a:r>
              <a:rPr lang="mk-MK" sz="3500" dirty="0" smtClean="0"/>
              <a:t> другар како него.</a:t>
            </a:r>
          </a:p>
          <a:p>
            <a:r>
              <a:rPr lang="mk-MK" sz="3500" dirty="0" smtClean="0"/>
              <a:t>Тоа е мојот </a:t>
            </a:r>
            <a:r>
              <a:rPr lang="mk-MK" sz="3500" b="1" dirty="0" smtClean="0"/>
              <a:t>сакан</a:t>
            </a:r>
            <a:r>
              <a:rPr lang="mk-MK" sz="3500" dirty="0" smtClean="0"/>
              <a:t> филм.</a:t>
            </a:r>
          </a:p>
          <a:p>
            <a:pPr marL="0" indent="0">
              <a:buNone/>
            </a:pPr>
            <a:endParaRPr lang="mk-MK" sz="3500" dirty="0"/>
          </a:p>
          <a:p>
            <a:pPr marL="0" indent="0">
              <a:buNone/>
            </a:pPr>
            <a:r>
              <a:rPr lang="mk-MK" sz="3500" b="1" dirty="0" smtClean="0"/>
              <a:t>              прочита-на</a:t>
            </a:r>
          </a:p>
          <a:p>
            <a:pPr marL="0" indent="0">
              <a:buNone/>
            </a:pPr>
            <a:r>
              <a:rPr lang="mk-MK" sz="3500" b="1" dirty="0" smtClean="0"/>
              <a:t>                  сретна-то</a:t>
            </a:r>
          </a:p>
          <a:p>
            <a:pPr marL="0" indent="0">
              <a:buNone/>
            </a:pPr>
            <a:r>
              <a:rPr lang="mk-MK" sz="3500" b="1" dirty="0" smtClean="0"/>
              <a:t>                        сака-н</a:t>
            </a:r>
          </a:p>
          <a:p>
            <a:pPr marL="0" indent="0">
              <a:buNone/>
            </a:pPr>
            <a:endParaRPr lang="mk-MK" dirty="0"/>
          </a:p>
          <a:p>
            <a:pPr marL="0" indent="0">
              <a:buNone/>
            </a:pPr>
            <a:endParaRPr lang="mk-M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720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455" y="624110"/>
            <a:ext cx="9738157" cy="1280890"/>
          </a:xfrm>
        </p:spPr>
        <p:txBody>
          <a:bodyPr>
            <a:normAutofit/>
          </a:bodyPr>
          <a:lstStyle/>
          <a:p>
            <a:r>
              <a:rPr lang="mk-MK" sz="4000" b="1" dirty="0" smtClean="0"/>
              <a:t>Глаголски прилог:</a:t>
            </a:r>
            <a:br>
              <a:rPr lang="mk-MK" sz="4000" b="1" dirty="0" smtClean="0"/>
            </a:br>
            <a:r>
              <a:rPr lang="mk-MK" sz="3100" dirty="0" smtClean="0"/>
              <a:t>(паралелно дејство со глаголот)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073" y="2535382"/>
            <a:ext cx="9987539" cy="3678382"/>
          </a:xfrm>
        </p:spPr>
        <p:txBody>
          <a:bodyPr>
            <a:normAutofit fontScale="92500" lnSpcReduction="20000"/>
          </a:bodyPr>
          <a:lstStyle/>
          <a:p>
            <a:r>
              <a:rPr lang="mk-MK" sz="3200" dirty="0" smtClean="0"/>
              <a:t>Чекореше </a:t>
            </a:r>
            <a:r>
              <a:rPr lang="mk-MK" sz="3200" b="1" dirty="0" smtClean="0"/>
              <a:t>зборувајќи</a:t>
            </a:r>
            <a:r>
              <a:rPr lang="mk-MK" sz="3200" dirty="0" smtClean="0"/>
              <a:t> на мобилен.</a:t>
            </a:r>
          </a:p>
          <a:p>
            <a:r>
              <a:rPr lang="mk-MK" sz="3200" dirty="0" smtClean="0"/>
              <a:t>Играше </a:t>
            </a:r>
            <a:r>
              <a:rPr lang="mk-MK" sz="3200" b="1" dirty="0" smtClean="0"/>
              <a:t>слушајќи</a:t>
            </a:r>
            <a:r>
              <a:rPr lang="mk-MK" sz="3200" dirty="0" smtClean="0"/>
              <a:t> музика.</a:t>
            </a:r>
          </a:p>
          <a:p>
            <a:r>
              <a:rPr lang="mk-MK" sz="3200" dirty="0" smtClean="0"/>
              <a:t>Јадеше </a:t>
            </a:r>
            <a:r>
              <a:rPr lang="mk-MK" sz="3200" b="1" dirty="0" smtClean="0"/>
              <a:t>гледајќи </a:t>
            </a:r>
            <a:r>
              <a:rPr lang="mk-MK" sz="3200" dirty="0" smtClean="0"/>
              <a:t>филм.</a:t>
            </a:r>
          </a:p>
          <a:p>
            <a:pPr marL="0" indent="0">
              <a:buNone/>
            </a:pPr>
            <a:endParaRPr lang="mk-MK" sz="3200" dirty="0"/>
          </a:p>
          <a:p>
            <a:pPr marL="0" indent="0">
              <a:buNone/>
            </a:pPr>
            <a:r>
              <a:rPr lang="mk-MK" sz="3200" b="1" dirty="0" smtClean="0"/>
              <a:t>                   зборува-јќи</a:t>
            </a:r>
          </a:p>
          <a:p>
            <a:pPr marL="0" indent="0">
              <a:buNone/>
            </a:pPr>
            <a:r>
              <a:rPr lang="mk-MK" sz="3200" b="1" dirty="0" smtClean="0"/>
              <a:t>                      слуша-јќи</a:t>
            </a:r>
          </a:p>
          <a:p>
            <a:pPr marL="0" indent="0">
              <a:buNone/>
            </a:pPr>
            <a:r>
              <a:rPr lang="mk-MK" sz="3200" b="1" dirty="0" smtClean="0"/>
              <a:t>                       гледа-јќи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72083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764" y="727365"/>
            <a:ext cx="10286999" cy="1177636"/>
          </a:xfrm>
        </p:spPr>
        <p:txBody>
          <a:bodyPr>
            <a:normAutofit fontScale="90000"/>
          </a:bodyPr>
          <a:lstStyle/>
          <a:p>
            <a:pPr algn="ctr"/>
            <a:r>
              <a:rPr lang="mk-MK" b="1" dirty="0" smtClean="0"/>
              <a:t>Повеќе за нив ќе учите во погорните одделенија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971800"/>
            <a:ext cx="8915400" cy="29394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k-MK" sz="4000" dirty="0" smtClean="0"/>
              <a:t>Ви благодарам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026582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</TotalTime>
  <Words>239</Words>
  <Application>Microsoft Office PowerPoint</Application>
  <PresentationFormat>Custom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Wisp</vt:lpstr>
      <vt:lpstr>Македонски јазик VII одд. </vt:lpstr>
      <vt:lpstr>Синтакса </vt:lpstr>
      <vt:lpstr>Глагол во лична глаголска форма во функција на прирок</vt:lpstr>
      <vt:lpstr>Примери: </vt:lpstr>
      <vt:lpstr>Зборови кои се образуваат од глаголи:</vt:lpstr>
      <vt:lpstr>Глаголска именка: (именска форма на глаголот)</vt:lpstr>
      <vt:lpstr>Глаголска придавка: (карактеристика и на глагол и на придавка)</vt:lpstr>
      <vt:lpstr>Глаголски прилог: (паралелно дејство со глаголот)</vt:lpstr>
      <vt:lpstr>Повеќе за нив ќе учите во погорните одделенија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Синтакса</dc:title>
  <dc:creator>Windows User</dc:creator>
  <cp:lastModifiedBy>PC</cp:lastModifiedBy>
  <cp:revision>43</cp:revision>
  <dcterms:created xsi:type="dcterms:W3CDTF">2020-03-16T13:23:51Z</dcterms:created>
  <dcterms:modified xsi:type="dcterms:W3CDTF">2020-03-28T18:51:17Z</dcterms:modified>
</cp:coreProperties>
</file>