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66" r:id="rId3"/>
    <p:sldId id="268" r:id="rId4"/>
    <p:sldId id="269" r:id="rId5"/>
    <p:sldId id="259" r:id="rId6"/>
    <p:sldId id="262" r:id="rId7"/>
    <p:sldId id="264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585ED-62F8-4279-912D-EF6E2638C7F6}" type="datetimeFigureOut">
              <a:rPr lang="mk-MK" smtClean="0"/>
              <a:pPr/>
              <a:t>20.03.2020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650B2-50EA-4584-ACAF-C6018A6D5F2D}" type="slidenum">
              <a:rPr lang="mk-MK" smtClean="0"/>
              <a:pPr/>
              <a:t>‹#›</a:t>
            </a:fld>
            <a:endParaRPr lang="mk-M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mk-MK"/>
          </a:p>
        </p:txBody>
      </p:sp>
      <p:sp>
        <p:nvSpPr>
          <p:cNvPr id="163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mk-M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k-MK" sz="4000" dirty="0" smtClean="0"/>
              <a:t>Водата е еден од најзначајните фактори за постоењето на живите организми</a:t>
            </a:r>
            <a:r>
              <a:rPr lang="mk-MK" dirty="0" smtClean="0"/>
              <a:t>.</a:t>
            </a:r>
            <a:endParaRPr lang="mk-MK" dirty="0"/>
          </a:p>
        </p:txBody>
      </p:sp>
      <p:sp>
        <p:nvSpPr>
          <p:cNvPr id="3" name="Rectangle 2"/>
          <p:cNvSpPr/>
          <p:nvPr/>
        </p:nvSpPr>
        <p:spPr>
          <a:xfrm>
            <a:off x="914400" y="1905000"/>
            <a:ext cx="5943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k-MK" dirty="0" smtClean="0"/>
              <a:t>Растнијата  не можат да живеат без вода.</a:t>
            </a:r>
          </a:p>
          <a:p>
            <a:r>
              <a:rPr lang="mk-MK" dirty="0" smtClean="0"/>
              <a:t>-водата ја апсорбираат  преку коренот. </a:t>
            </a:r>
          </a:p>
          <a:p>
            <a:pPr>
              <a:buFontTx/>
              <a:buChar char="-"/>
            </a:pPr>
            <a:r>
              <a:rPr lang="mk-MK" dirty="0" smtClean="0"/>
              <a:t>водата им е потребна за  произведување на храна преку процесот на фотосинтеза.</a:t>
            </a:r>
          </a:p>
          <a:p>
            <a:pPr>
              <a:buFontTx/>
              <a:buChar char="-"/>
            </a:pPr>
            <a:r>
              <a:rPr lang="mk-MK" dirty="0" smtClean="0"/>
              <a:t>-вода за пренос </a:t>
            </a:r>
          </a:p>
          <a:p>
            <a:pPr>
              <a:buFontTx/>
              <a:buChar char="-"/>
            </a:pPr>
            <a:r>
              <a:rPr lang="mk-MK" dirty="0" smtClean="0"/>
              <a:t>-вода за ладење</a:t>
            </a:r>
          </a:p>
          <a:p>
            <a:pPr>
              <a:buFontTx/>
              <a:buChar char="-"/>
            </a:pPr>
            <a:r>
              <a:rPr lang="mk-MK" dirty="0" smtClean="0"/>
              <a:t>-вода за потпора</a:t>
            </a:r>
            <a:endParaRPr lang="mk-M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Прашања</a:t>
            </a:r>
            <a:endParaRPr lang="mk-M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 smtClean="0"/>
              <a:t>Како водата помага за ладење на растението.</a:t>
            </a:r>
          </a:p>
          <a:p>
            <a:r>
              <a:rPr lang="mk-MK" dirty="0" smtClean="0"/>
              <a:t>Објасни зошто растението венее во недостиг на вода.</a:t>
            </a:r>
          </a:p>
          <a:p>
            <a:endParaRPr lang="mk-MK" dirty="0" smtClean="0"/>
          </a:p>
          <a:p>
            <a:r>
              <a:rPr lang="mk-MK" dirty="0" smtClean="0"/>
              <a:t>Одговорите се во лекцијата на стрена 58-59</a:t>
            </a:r>
          </a:p>
          <a:p>
            <a:r>
              <a:rPr lang="mk-MK" dirty="0" smtClean="0"/>
              <a:t>Лекцијата треба да се научи и прашањата да се одговорат.</a:t>
            </a:r>
            <a:endParaRPr lang="mk-M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Umbrella Corporation\Desktop\PLANT_ANIMATED0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0"/>
            <a:ext cx="52847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5943600" y="228600"/>
            <a:ext cx="3048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mk-MK" sz="2800" b="1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Примање  вода и минерали од почвата преку коренот</a:t>
            </a: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1219200" y="304800"/>
            <a:ext cx="838200" cy="1200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5181600" y="5867400"/>
            <a:ext cx="609600" cy="646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752599"/>
          </a:xfrm>
        </p:spPr>
        <p:txBody>
          <a:bodyPr/>
          <a:lstStyle/>
          <a:p>
            <a:r>
              <a:rPr lang="mk-MK" dirty="0" smtClean="0"/>
              <a:t>Вода за производство на храна</a:t>
            </a:r>
            <a:endParaRPr lang="mk-M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3657600"/>
          </a:xfrm>
        </p:spPr>
        <p:txBody>
          <a:bodyPr>
            <a:normAutofit/>
          </a:bodyPr>
          <a:lstStyle/>
          <a:p>
            <a:r>
              <a:rPr lang="mk-MK" sz="2000" dirty="0" smtClean="0">
                <a:solidFill>
                  <a:schemeClr val="tx1"/>
                </a:solidFill>
              </a:rPr>
              <a:t>Растенијата храната ја произведуваат преку процесот на фотосинтеза.</a:t>
            </a:r>
          </a:p>
          <a:p>
            <a:r>
              <a:rPr lang="mk-MK" sz="2000" dirty="0" smtClean="0">
                <a:solidFill>
                  <a:schemeClr val="tx1"/>
                </a:solidFill>
              </a:rPr>
              <a:t>Како-----------------------------------------------------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mk-MK" dirty="0" smtClean="0"/>
              <a:t>Вода за пренос</a:t>
            </a:r>
            <a:endParaRPr lang="mk-M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4038600"/>
          </a:xfrm>
        </p:spPr>
        <p:txBody>
          <a:bodyPr>
            <a:normAutofit/>
          </a:bodyPr>
          <a:lstStyle/>
          <a:p>
            <a:r>
              <a:rPr lang="mk-MK" sz="2400" dirty="0" smtClean="0">
                <a:solidFill>
                  <a:schemeClr val="tx1"/>
                </a:solidFill>
              </a:rPr>
              <a:t>Водата растенијата ја апсорбираат преку  коренот. Водата се пренесува низ растението до неговите највисоки делови преку долги цевчиња наречени </a:t>
            </a:r>
            <a:r>
              <a:rPr lang="mk-MK" sz="2400" dirty="0" smtClean="0">
                <a:solidFill>
                  <a:srgbClr val="FF0000"/>
                </a:solidFill>
              </a:rPr>
              <a:t>спроводни садови.</a:t>
            </a:r>
          </a:p>
          <a:p>
            <a:r>
              <a:rPr lang="mk-MK" sz="2400" dirty="0" smtClean="0">
                <a:solidFill>
                  <a:schemeClr val="tx1"/>
                </a:solidFill>
              </a:rPr>
              <a:t> Спроводните садови се протегаат од коренот до листот , и преку нив се спроведува вода и минерални материи.</a:t>
            </a:r>
          </a:p>
          <a:p>
            <a:r>
              <a:rPr lang="mk-MK" sz="2400" dirty="0" smtClean="0">
                <a:solidFill>
                  <a:schemeClr val="tx1"/>
                </a:solidFill>
              </a:rPr>
              <a:t>Спроводните садови можеда ги видите на сликата на следниот слајд.</a:t>
            </a:r>
            <a:endParaRPr lang="mk-MK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52400" y="2133600"/>
            <a:ext cx="531813" cy="3579813"/>
            <a:chOff x="96" y="1344"/>
            <a:chExt cx="335" cy="2255"/>
          </a:xfrm>
        </p:grpSpPr>
        <p:sp>
          <p:nvSpPr>
            <p:cNvPr id="7170" name="AutoShape 2"/>
            <p:cNvSpPr>
              <a:spLocks noChangeArrowheads="1"/>
            </p:cNvSpPr>
            <p:nvPr/>
          </p:nvSpPr>
          <p:spPr bwMode="auto">
            <a:xfrm rot="16200000">
              <a:off x="-864" y="2304"/>
              <a:ext cx="2256" cy="336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99FF33"/>
                </a:gs>
                <a:gs pos="100000">
                  <a:srgbClr val="DFFFBE">
                    <a:alpha val="75000"/>
                  </a:srgbClr>
                </a:gs>
              </a:gsLst>
              <a:lin ang="5400000" scaled="1"/>
            </a:gradFill>
            <a:ln w="38160">
              <a:solidFill>
                <a:srgbClr val="FFC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mk-MK"/>
            </a:p>
          </p:txBody>
        </p:sp>
        <p:sp>
          <p:nvSpPr>
            <p:cNvPr id="7171" name="Rectangle 3"/>
            <p:cNvSpPr>
              <a:spLocks noChangeArrowheads="1"/>
            </p:cNvSpPr>
            <p:nvPr/>
          </p:nvSpPr>
          <p:spPr bwMode="auto">
            <a:xfrm rot="16200000">
              <a:off x="-851" y="2293"/>
              <a:ext cx="2211" cy="317"/>
            </a:xfrm>
            <a:prstGeom prst="rect">
              <a:avLst/>
            </a:prstGeom>
            <a:gradFill rotWithShape="0">
              <a:gsLst>
                <a:gs pos="0">
                  <a:srgbClr val="99FF33"/>
                </a:gs>
                <a:gs pos="100000">
                  <a:srgbClr val="DFFFBE">
                    <a:alpha val="75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lIns="76320" tIns="76320" rIns="76320" bIns="76320" anchor="ctr"/>
            <a:lstStyle/>
            <a:p>
              <a:pPr algn="ctr">
                <a:lnSpc>
                  <a:spcPct val="90000"/>
                </a:lnSpc>
                <a:spcAft>
                  <a:spcPts val="875"/>
                </a:spcAft>
                <a:buClr>
                  <a:srgbClr val="FF0000"/>
                </a:buCl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mk-MK" sz="2000" b="1">
                  <a:solidFill>
                    <a:srgbClr val="FF0000"/>
                  </a:solidFill>
                  <a:ea typeface="DejaVu Sans" charset="0"/>
                  <a:cs typeface="DejaVu Sans" charset="0"/>
                </a:rPr>
                <a:t>Мезофил - основно ткиво</a:t>
              </a:r>
            </a:p>
          </p:txBody>
        </p:sp>
      </p:grpSp>
      <p:sp>
        <p:nvSpPr>
          <p:cNvPr id="7172" name="AutoShape 4"/>
          <p:cNvSpPr>
            <a:spLocks/>
          </p:cNvSpPr>
          <p:nvPr/>
        </p:nvSpPr>
        <p:spPr bwMode="auto">
          <a:xfrm>
            <a:off x="533400" y="2667000"/>
            <a:ext cx="533400" cy="2743200"/>
          </a:xfrm>
          <a:prstGeom prst="leftBrace">
            <a:avLst>
              <a:gd name="adj1" fmla="val 8333"/>
              <a:gd name="adj2" fmla="val 50606"/>
            </a:avLst>
          </a:prstGeom>
          <a:noFill/>
          <a:ln w="2844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mk-MK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03188" y="-30163"/>
            <a:ext cx="8863012" cy="919163"/>
            <a:chOff x="65" y="-19"/>
            <a:chExt cx="5583" cy="579"/>
          </a:xfrm>
        </p:grpSpPr>
        <p:pic>
          <p:nvPicPr>
            <p:cNvPr id="7174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5" y="-19"/>
              <a:ext cx="5584" cy="58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873" y="132"/>
              <a:ext cx="3966" cy="34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>
                <a:buClr>
                  <a:srgbClr val="FF0000"/>
                </a:buCl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mk-MK" sz="2800" b="1">
                  <a:solidFill>
                    <a:srgbClr val="FF0000"/>
                  </a:solidFill>
                  <a:cs typeface="Arial" charset="0"/>
                </a:rPr>
                <a:t>Градба  на лист</a:t>
              </a:r>
              <a:r>
                <a:rPr lang="en-US" sz="2800" b="1">
                  <a:solidFill>
                    <a:srgbClr val="FF0000"/>
                  </a:solidFill>
                  <a:cs typeface="Arial" charset="0"/>
                </a:rPr>
                <a:t> </a:t>
              </a:r>
              <a:r>
                <a:rPr lang="mk-MK" sz="2400" b="1">
                  <a:solidFill>
                    <a:srgbClr val="FF0000"/>
                  </a:solidFill>
                  <a:cs typeface="Arial" charset="0"/>
                </a:rPr>
                <a:t>(напречен пресек)</a:t>
              </a:r>
              <a:r>
                <a:rPr lang="ar-SA" sz="2400" b="1">
                  <a:solidFill>
                    <a:srgbClr val="FF0000"/>
                  </a:solidFill>
                  <a:cs typeface="Arial" charset="0"/>
                </a:rPr>
                <a:t>‏</a:t>
              </a:r>
              <a:endParaRPr lang="mk-MK" sz="2400" b="1">
                <a:solidFill>
                  <a:srgbClr val="FF0000"/>
                </a:solidFill>
                <a:cs typeface="Arial" charset="0"/>
              </a:endParaRPr>
            </a:p>
          </p:txBody>
        </p:sp>
      </p:grp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1447800"/>
            <a:ext cx="5867400" cy="5153025"/>
          </a:xfrm>
          <a:prstGeom prst="rect">
            <a:avLst/>
          </a:prstGeom>
          <a:noFill/>
          <a:ln w="57240">
            <a:solidFill>
              <a:srgbClr val="008000"/>
            </a:solidFill>
            <a:miter lim="800000"/>
            <a:headEnd/>
            <a:tailEnd/>
          </a:ln>
          <a:effectLst/>
        </p:spPr>
      </p:pic>
      <p:cxnSp>
        <p:nvCxnSpPr>
          <p:cNvPr id="7177" name="AutoShape 9"/>
          <p:cNvCxnSpPr>
            <a:cxnSpLocks noChangeShapeType="1"/>
          </p:cNvCxnSpPr>
          <p:nvPr/>
        </p:nvCxnSpPr>
        <p:spPr bwMode="auto">
          <a:xfrm flipH="1" flipV="1">
            <a:off x="5180013" y="4265613"/>
            <a:ext cx="1892300" cy="838200"/>
          </a:xfrm>
          <a:prstGeom prst="straightConnector1">
            <a:avLst/>
          </a:prstGeom>
          <a:noFill/>
          <a:ln w="2844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7162800" y="1905000"/>
            <a:ext cx="1600200" cy="685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>
            <a:solidFill>
              <a:srgbClr val="9FFFFD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>
                <a:srgbClr val="FF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mk-MK" b="1">
                <a:solidFill>
                  <a:srgbClr val="FF0000"/>
                </a:solidFill>
                <a:ea typeface="DejaVu Sans" charset="0"/>
                <a:cs typeface="DejaVu Sans" charset="0"/>
              </a:rPr>
              <a:t>палисадни</a:t>
            </a:r>
          </a:p>
          <a:p>
            <a:pPr algn="ctr">
              <a:buClr>
                <a:srgbClr val="FF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mk-MK" b="1">
                <a:solidFill>
                  <a:srgbClr val="FF0000"/>
                </a:solidFill>
                <a:ea typeface="DejaVu Sans" charset="0"/>
                <a:cs typeface="DejaVu Sans" charset="0"/>
              </a:rPr>
              <a:t> клетки</a:t>
            </a: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7162800" y="3505200"/>
            <a:ext cx="1828800" cy="609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>
            <a:solidFill>
              <a:srgbClr val="9FFFFD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>
                <a:srgbClr val="FF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mk-MK" b="1">
                <a:solidFill>
                  <a:srgbClr val="FF0000"/>
                </a:solidFill>
                <a:ea typeface="DejaVu Sans" charset="0"/>
                <a:cs typeface="DejaVu Sans" charset="0"/>
              </a:rPr>
              <a:t>клетки од мезофил</a:t>
            </a: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7086600" y="4800600"/>
            <a:ext cx="1828800" cy="609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>
            <a:solidFill>
              <a:srgbClr val="9FFFFD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>
                <a:srgbClr val="FF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mk-MK" b="1">
                <a:solidFill>
                  <a:srgbClr val="FF0000"/>
                </a:solidFill>
                <a:ea typeface="DejaVu Sans" charset="0"/>
                <a:cs typeface="DejaVu Sans" charset="0"/>
              </a:rPr>
              <a:t>воздушни </a:t>
            </a:r>
          </a:p>
          <a:p>
            <a:pPr algn="ctr">
              <a:buClr>
                <a:srgbClr val="FF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mk-MK" b="1">
                <a:solidFill>
                  <a:srgbClr val="FF0000"/>
                </a:solidFill>
                <a:ea typeface="DejaVu Sans" charset="0"/>
                <a:cs typeface="DejaVu Sans" charset="0"/>
              </a:rPr>
              <a:t>простори</a:t>
            </a:r>
          </a:p>
        </p:txBody>
      </p:sp>
      <p:cxnSp>
        <p:nvCxnSpPr>
          <p:cNvPr id="7181" name="AutoShape 13"/>
          <p:cNvCxnSpPr>
            <a:cxnSpLocks noChangeShapeType="1"/>
          </p:cNvCxnSpPr>
          <p:nvPr/>
        </p:nvCxnSpPr>
        <p:spPr bwMode="auto">
          <a:xfrm flipH="1">
            <a:off x="6172200" y="3810000"/>
            <a:ext cx="977900" cy="306388"/>
          </a:xfrm>
          <a:prstGeom prst="straightConnector1">
            <a:avLst/>
          </a:prstGeom>
          <a:noFill/>
          <a:ln w="2844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182" name="AutoShape 14"/>
          <p:cNvCxnSpPr>
            <a:cxnSpLocks noChangeShapeType="1"/>
          </p:cNvCxnSpPr>
          <p:nvPr/>
        </p:nvCxnSpPr>
        <p:spPr bwMode="auto">
          <a:xfrm flipH="1">
            <a:off x="6248400" y="2247900"/>
            <a:ext cx="901700" cy="801688"/>
          </a:xfrm>
          <a:prstGeom prst="straightConnector1">
            <a:avLst/>
          </a:prstGeom>
          <a:noFill/>
          <a:ln w="2844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7183" name="AutoShape 15"/>
          <p:cNvSpPr>
            <a:spLocks noChangeArrowheads="1"/>
          </p:cNvSpPr>
          <p:nvPr/>
        </p:nvSpPr>
        <p:spPr bwMode="auto">
          <a:xfrm>
            <a:off x="1371600" y="914400"/>
            <a:ext cx="1600200" cy="381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>
            <a:solidFill>
              <a:srgbClr val="9FFFFD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>
                <a:srgbClr val="FF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mk-MK" b="1">
                <a:solidFill>
                  <a:srgbClr val="FF0000"/>
                </a:solidFill>
                <a:ea typeface="DejaVu Sans" charset="0"/>
                <a:cs typeface="DejaVu Sans" charset="0"/>
              </a:rPr>
              <a:t>кутикула</a:t>
            </a:r>
          </a:p>
        </p:txBody>
      </p:sp>
      <p:sp>
        <p:nvSpPr>
          <p:cNvPr id="7184" name="AutoShape 16"/>
          <p:cNvSpPr>
            <a:spLocks noChangeArrowheads="1"/>
          </p:cNvSpPr>
          <p:nvPr/>
        </p:nvSpPr>
        <p:spPr bwMode="auto">
          <a:xfrm>
            <a:off x="457200" y="1447800"/>
            <a:ext cx="1600200" cy="381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>
            <a:solidFill>
              <a:srgbClr val="9FFFFD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>
                <a:srgbClr val="FF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mk-MK" b="1">
                <a:solidFill>
                  <a:srgbClr val="FF0000"/>
                </a:solidFill>
                <a:ea typeface="DejaVu Sans" charset="0"/>
                <a:cs typeface="DejaVu Sans" charset="0"/>
              </a:rPr>
              <a:t>епидермис</a:t>
            </a:r>
          </a:p>
        </p:txBody>
      </p:sp>
      <p:sp>
        <p:nvSpPr>
          <p:cNvPr id="7185" name="AutoShape 17"/>
          <p:cNvSpPr>
            <a:spLocks noChangeArrowheads="1"/>
          </p:cNvSpPr>
          <p:nvPr/>
        </p:nvSpPr>
        <p:spPr bwMode="auto">
          <a:xfrm>
            <a:off x="5715000" y="6096000"/>
            <a:ext cx="2514600" cy="381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>
            <a:solidFill>
              <a:srgbClr val="9FFFFD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>
                <a:srgbClr val="FF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mk-MK" b="1" dirty="0">
                <a:solidFill>
                  <a:srgbClr val="FF0000"/>
                </a:solidFill>
                <a:ea typeface="DejaVu Sans" charset="0"/>
                <a:cs typeface="DejaVu Sans" charset="0"/>
              </a:rPr>
              <a:t>спроводно </a:t>
            </a:r>
            <a:r>
              <a:rPr lang="mk-MK" b="1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ткиво </a:t>
            </a:r>
            <a:r>
              <a:rPr lang="mk-MK" b="1" dirty="0" smtClean="0">
                <a:solidFill>
                  <a:srgbClr val="00B050"/>
                </a:solidFill>
                <a:ea typeface="DejaVu Sans" charset="0"/>
                <a:cs typeface="DejaVu Sans" charset="0"/>
              </a:rPr>
              <a:t>(спроводни садови)</a:t>
            </a:r>
            <a:endParaRPr lang="mk-MK" b="1" dirty="0">
              <a:solidFill>
                <a:srgbClr val="00B050"/>
              </a:solidFill>
              <a:ea typeface="DejaVu Sans" charset="0"/>
              <a:cs typeface="DejaVu Sans" charset="0"/>
            </a:endParaRPr>
          </a:p>
        </p:txBody>
      </p:sp>
      <p:cxnSp>
        <p:nvCxnSpPr>
          <p:cNvPr id="7186" name="AutoShape 18"/>
          <p:cNvCxnSpPr>
            <a:cxnSpLocks noChangeShapeType="1"/>
          </p:cNvCxnSpPr>
          <p:nvPr/>
        </p:nvCxnSpPr>
        <p:spPr bwMode="auto">
          <a:xfrm flipH="1" flipV="1">
            <a:off x="4722813" y="5257800"/>
            <a:ext cx="977900" cy="1028700"/>
          </a:xfrm>
          <a:prstGeom prst="straightConnector1">
            <a:avLst/>
          </a:prstGeom>
          <a:noFill/>
          <a:ln w="2844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187" name="AutoShape 19"/>
          <p:cNvCxnSpPr>
            <a:cxnSpLocks noChangeShapeType="1"/>
          </p:cNvCxnSpPr>
          <p:nvPr/>
        </p:nvCxnSpPr>
        <p:spPr bwMode="auto">
          <a:xfrm>
            <a:off x="2171700" y="1308100"/>
            <a:ext cx="571500" cy="939800"/>
          </a:xfrm>
          <a:prstGeom prst="straightConnector1">
            <a:avLst/>
          </a:prstGeom>
          <a:noFill/>
          <a:ln w="2844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188" name="AutoShape 20"/>
          <p:cNvCxnSpPr>
            <a:cxnSpLocks noChangeShapeType="1"/>
          </p:cNvCxnSpPr>
          <p:nvPr/>
        </p:nvCxnSpPr>
        <p:spPr bwMode="auto">
          <a:xfrm>
            <a:off x="1447800" y="1828800"/>
            <a:ext cx="571500" cy="941388"/>
          </a:xfrm>
          <a:prstGeom prst="straightConnector1">
            <a:avLst/>
          </a:prstGeom>
          <a:noFill/>
          <a:ln w="2844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7189" name="AutoShape 21"/>
          <p:cNvSpPr>
            <a:spLocks noChangeArrowheads="1"/>
          </p:cNvSpPr>
          <p:nvPr/>
        </p:nvSpPr>
        <p:spPr bwMode="auto">
          <a:xfrm>
            <a:off x="228600" y="6172200"/>
            <a:ext cx="1066800" cy="381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>
            <a:solidFill>
              <a:srgbClr val="9FFFFD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>
                <a:srgbClr val="FF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mk-MK" b="1">
                <a:solidFill>
                  <a:srgbClr val="FF0000"/>
                </a:solidFill>
                <a:ea typeface="DejaVu Sans" charset="0"/>
                <a:cs typeface="DejaVu Sans" charset="0"/>
              </a:rPr>
              <a:t>стома</a:t>
            </a:r>
          </a:p>
        </p:txBody>
      </p:sp>
      <p:cxnSp>
        <p:nvCxnSpPr>
          <p:cNvPr id="7190" name="AutoShape 22"/>
          <p:cNvCxnSpPr>
            <a:cxnSpLocks noChangeShapeType="1"/>
          </p:cNvCxnSpPr>
          <p:nvPr/>
        </p:nvCxnSpPr>
        <p:spPr bwMode="auto">
          <a:xfrm flipV="1">
            <a:off x="1295400" y="5867400"/>
            <a:ext cx="522288" cy="533400"/>
          </a:xfrm>
          <a:prstGeom prst="straightConnector1">
            <a:avLst/>
          </a:prstGeom>
          <a:noFill/>
          <a:ln w="2844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 additive="repl"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">
                                      <p:cBhvr additive="repl"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Motion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8"/>
          <p:cNvSpPr>
            <a:spLocks noChangeArrowheads="1"/>
          </p:cNvSpPr>
          <p:nvPr/>
        </p:nvSpPr>
        <p:spPr bwMode="auto">
          <a:xfrm>
            <a:off x="0" y="304800"/>
            <a:ext cx="9144000" cy="609600"/>
          </a:xfrm>
          <a:prstGeom prst="rect">
            <a:avLst/>
          </a:prstGeom>
          <a:gradFill rotWithShape="0">
            <a:gsLst>
              <a:gs pos="0">
                <a:srgbClr val="00CC00"/>
              </a:gs>
              <a:gs pos="50000">
                <a:srgbClr val="CCFF99"/>
              </a:gs>
              <a:gs pos="100000">
                <a:srgbClr val="00CC00"/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mk-MK" sz="2800" b="1">
                <a:solidFill>
                  <a:schemeClr val="folHlink"/>
                </a:solidFill>
              </a:rPr>
              <a:t>Напречен пресек на корен</a:t>
            </a:r>
            <a:endParaRPr lang="mk-MK" sz="2800" b="1">
              <a:solidFill>
                <a:schemeClr val="folHlink"/>
              </a:solidFill>
              <a:latin typeface="Macedonian Helv" pitchFamily="34" charset="0"/>
            </a:endParaRPr>
          </a:p>
        </p:txBody>
      </p:sp>
      <p:sp>
        <p:nvSpPr>
          <p:cNvPr id="12292" name="Rectangle 8"/>
          <p:cNvSpPr>
            <a:spLocks noChangeArrowheads="1"/>
          </p:cNvSpPr>
          <p:nvPr/>
        </p:nvSpPr>
        <p:spPr bwMode="auto">
          <a:xfrm>
            <a:off x="6248400" y="1371600"/>
            <a:ext cx="2743200" cy="457200"/>
          </a:xfrm>
          <a:prstGeom prst="rect">
            <a:avLst/>
          </a:prstGeom>
          <a:gradFill rotWithShape="0">
            <a:gsLst>
              <a:gs pos="0">
                <a:srgbClr val="00CC00"/>
              </a:gs>
              <a:gs pos="50000">
                <a:srgbClr val="CCFF99"/>
              </a:gs>
              <a:gs pos="100000">
                <a:srgbClr val="00CC00"/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mk-MK" sz="1600" b="1">
              <a:solidFill>
                <a:schemeClr val="folHlink"/>
              </a:solidFill>
              <a:latin typeface="Macedonian Helv" pitchFamily="34" charset="0"/>
            </a:endParaRPr>
          </a:p>
        </p:txBody>
      </p:sp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6248400" y="13716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mk-MK" b="1"/>
              <a:t>коренов</a:t>
            </a:r>
            <a:r>
              <a:rPr lang="en-US" b="1"/>
              <a:t>o</a:t>
            </a:r>
            <a:r>
              <a:rPr lang="mk-MK" b="1"/>
              <a:t> влакненц</a:t>
            </a:r>
            <a:r>
              <a:rPr lang="en-US" b="1"/>
              <a:t>e</a:t>
            </a:r>
            <a:endParaRPr lang="mk-MK" b="1"/>
          </a:p>
        </p:txBody>
      </p:sp>
      <p:sp>
        <p:nvSpPr>
          <p:cNvPr id="12294" name="Rectangle 8"/>
          <p:cNvSpPr>
            <a:spLocks noChangeArrowheads="1"/>
          </p:cNvSpPr>
          <p:nvPr/>
        </p:nvSpPr>
        <p:spPr bwMode="auto">
          <a:xfrm>
            <a:off x="152400" y="1981200"/>
            <a:ext cx="1447800" cy="457200"/>
          </a:xfrm>
          <a:prstGeom prst="rect">
            <a:avLst/>
          </a:prstGeom>
          <a:gradFill rotWithShape="0">
            <a:gsLst>
              <a:gs pos="0">
                <a:srgbClr val="00CC00"/>
              </a:gs>
              <a:gs pos="50000">
                <a:srgbClr val="CCFF99"/>
              </a:gs>
              <a:gs pos="100000">
                <a:srgbClr val="00CC00"/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mk-MK" sz="1600" b="1">
              <a:solidFill>
                <a:schemeClr val="folHlink"/>
              </a:solidFill>
              <a:latin typeface="Macedonian Helv" pitchFamily="34" charset="0"/>
            </a:endParaRPr>
          </a:p>
        </p:txBody>
      </p:sp>
      <p:sp>
        <p:nvSpPr>
          <p:cNvPr id="12295" name="TextBox 6"/>
          <p:cNvSpPr txBox="1">
            <a:spLocks noChangeArrowheads="1"/>
          </p:cNvSpPr>
          <p:nvPr/>
        </p:nvSpPr>
        <p:spPr bwMode="auto">
          <a:xfrm>
            <a:off x="228600" y="205740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mk-MK" sz="1600" b="1"/>
              <a:t>епидермис</a:t>
            </a:r>
          </a:p>
        </p:txBody>
      </p:sp>
      <p:cxnSp>
        <p:nvCxnSpPr>
          <p:cNvPr id="9" name="Straight Arrow Connector 8"/>
          <p:cNvCxnSpPr>
            <a:stCxn id="12294" idx="3"/>
          </p:cNvCxnSpPr>
          <p:nvPr/>
        </p:nvCxnSpPr>
        <p:spPr>
          <a:xfrm>
            <a:off x="1619250" y="2209800"/>
            <a:ext cx="361950" cy="42545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7239000" y="2438400"/>
            <a:ext cx="1143000" cy="762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8" name="Rectangle 8"/>
          <p:cNvSpPr>
            <a:spLocks noChangeArrowheads="1"/>
          </p:cNvSpPr>
          <p:nvPr/>
        </p:nvSpPr>
        <p:spPr bwMode="auto">
          <a:xfrm>
            <a:off x="6629400" y="4800600"/>
            <a:ext cx="2514600" cy="609600"/>
          </a:xfrm>
          <a:prstGeom prst="rect">
            <a:avLst/>
          </a:prstGeom>
          <a:gradFill rotWithShape="0">
            <a:gsLst>
              <a:gs pos="0">
                <a:srgbClr val="00CC00"/>
              </a:gs>
              <a:gs pos="50000">
                <a:srgbClr val="CCFF99"/>
              </a:gs>
              <a:gs pos="100000">
                <a:srgbClr val="00CC00"/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mk-MK" sz="1600" b="1">
              <a:solidFill>
                <a:schemeClr val="folHlink"/>
              </a:solidFill>
              <a:latin typeface="Macedonian Helv" pitchFamily="34" charset="0"/>
            </a:endParaRPr>
          </a:p>
        </p:txBody>
      </p:sp>
      <p:sp>
        <p:nvSpPr>
          <p:cNvPr id="12299" name="TextBox 16"/>
          <p:cNvSpPr txBox="1">
            <a:spLocks noChangeArrowheads="1"/>
          </p:cNvSpPr>
          <p:nvPr/>
        </p:nvSpPr>
        <p:spPr bwMode="auto">
          <a:xfrm>
            <a:off x="6858000" y="4800600"/>
            <a:ext cx="2133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mk-MK" sz="1600" b="1" dirty="0"/>
              <a:t>цевчиња за вода</a:t>
            </a:r>
            <a:r>
              <a:rPr lang="en-US" sz="1600" b="1" dirty="0"/>
              <a:t> </a:t>
            </a:r>
            <a:endParaRPr lang="mk-MK" sz="1600" b="1" dirty="0"/>
          </a:p>
          <a:p>
            <a:r>
              <a:rPr lang="mk-MK" sz="1600" b="1" dirty="0"/>
              <a:t>(ксилем</a:t>
            </a:r>
            <a:r>
              <a:rPr lang="mk-MK" sz="1600" b="1" dirty="0" smtClean="0"/>
              <a:t>) спроводни садови</a:t>
            </a:r>
            <a:endParaRPr lang="mk-MK" sz="1600" b="1" dirty="0"/>
          </a:p>
        </p:txBody>
      </p:sp>
      <p:cxnSp>
        <p:nvCxnSpPr>
          <p:cNvPr id="12300" name="Straight Arrow Connector 17"/>
          <p:cNvCxnSpPr>
            <a:cxnSpLocks noChangeShapeType="1"/>
            <a:stCxn id="12298" idx="1"/>
          </p:cNvCxnSpPr>
          <p:nvPr/>
        </p:nvCxnSpPr>
        <p:spPr bwMode="auto">
          <a:xfrm flipH="1" flipV="1">
            <a:off x="4648200" y="3429000"/>
            <a:ext cx="1962150" cy="1676400"/>
          </a:xfrm>
          <a:prstGeom prst="straightConnector1">
            <a:avLst/>
          </a:prstGeom>
          <a:noFill/>
          <a:ln w="38100" algn="ctr">
            <a:solidFill>
              <a:srgbClr val="FFFF00"/>
            </a:solidFill>
            <a:round/>
            <a:headEnd/>
            <a:tailEnd type="arrow" w="med" len="med"/>
          </a:ln>
        </p:spPr>
      </p:cxnSp>
      <p:sp>
        <p:nvSpPr>
          <p:cNvPr id="12302" name="TextBox 22"/>
          <p:cNvSpPr txBox="1">
            <a:spLocks noChangeArrowheads="1"/>
          </p:cNvSpPr>
          <p:nvPr/>
        </p:nvSpPr>
        <p:spPr bwMode="auto">
          <a:xfrm>
            <a:off x="228600" y="6096000"/>
            <a:ext cx="3048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mk-MK" sz="1600" b="1" dirty="0" smtClean="0"/>
              <a:t>Цевчиња за храна (флоем) спроводни садови</a:t>
            </a:r>
            <a:endParaRPr lang="mk-MK" sz="1600" b="1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676400" y="3886200"/>
            <a:ext cx="1905000" cy="16002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4" name="Rectangle 8"/>
          <p:cNvSpPr>
            <a:spLocks noChangeArrowheads="1"/>
          </p:cNvSpPr>
          <p:nvPr/>
        </p:nvSpPr>
        <p:spPr bwMode="auto">
          <a:xfrm>
            <a:off x="3429000" y="6096000"/>
            <a:ext cx="2514600" cy="457200"/>
          </a:xfrm>
          <a:prstGeom prst="rect">
            <a:avLst/>
          </a:prstGeom>
          <a:gradFill rotWithShape="0">
            <a:gsLst>
              <a:gs pos="0">
                <a:srgbClr val="00CC00"/>
              </a:gs>
              <a:gs pos="50000">
                <a:srgbClr val="CCFF99"/>
              </a:gs>
              <a:gs pos="100000">
                <a:srgbClr val="00CC00"/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mk-MK" sz="1600" b="1">
              <a:solidFill>
                <a:schemeClr val="folHlink"/>
              </a:solidFill>
              <a:latin typeface="Macedonian Helv" pitchFamily="34" charset="0"/>
            </a:endParaRPr>
          </a:p>
        </p:txBody>
      </p:sp>
      <p:sp>
        <p:nvSpPr>
          <p:cNvPr id="12305" name="TextBox 28"/>
          <p:cNvSpPr txBox="1">
            <a:spLocks noChangeArrowheads="1"/>
          </p:cNvSpPr>
          <p:nvPr/>
        </p:nvSpPr>
        <p:spPr bwMode="auto">
          <a:xfrm>
            <a:off x="3657600" y="60960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mk-MK" sz="1600" b="1"/>
              <a:t>основно ткиво</a:t>
            </a:r>
          </a:p>
        </p:txBody>
      </p:sp>
      <p:cxnSp>
        <p:nvCxnSpPr>
          <p:cNvPr id="30" name="Straight Arrow Connector 29"/>
          <p:cNvCxnSpPr>
            <a:stCxn id="12305" idx="0"/>
          </p:cNvCxnSpPr>
          <p:nvPr/>
        </p:nvCxnSpPr>
        <p:spPr>
          <a:xfrm rot="16200000" flipV="1">
            <a:off x="4191000" y="5562600"/>
            <a:ext cx="838200" cy="2286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00"/>
            <a:ext cx="9096375" cy="433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ight Arrow 3"/>
          <p:cNvSpPr>
            <a:spLocks noChangeArrowheads="1"/>
          </p:cNvSpPr>
          <p:nvPr/>
        </p:nvSpPr>
        <p:spPr bwMode="auto">
          <a:xfrm rot="-2883933">
            <a:off x="1028700" y="4381500"/>
            <a:ext cx="9144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15DCF7"/>
          </a:solidFill>
          <a:ln w="25400" algn="ctr">
            <a:solidFill>
              <a:srgbClr val="FFFF00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mk-MK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819400" y="3200400"/>
            <a:ext cx="914400" cy="228600"/>
          </a:xfrm>
          <a:prstGeom prst="rightArrow">
            <a:avLst/>
          </a:prstGeom>
          <a:solidFill>
            <a:srgbClr val="15DCF7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mk-MK"/>
          </a:p>
        </p:txBody>
      </p:sp>
      <p:sp>
        <p:nvSpPr>
          <p:cNvPr id="6" name="Right Arrow 5"/>
          <p:cNvSpPr/>
          <p:nvPr/>
        </p:nvSpPr>
        <p:spPr>
          <a:xfrm rot="21017557">
            <a:off x="7315200" y="2590800"/>
            <a:ext cx="914400" cy="228600"/>
          </a:xfrm>
          <a:prstGeom prst="rightArrow">
            <a:avLst/>
          </a:prstGeom>
          <a:solidFill>
            <a:srgbClr val="15DCF7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mk-MK"/>
          </a:p>
        </p:txBody>
      </p:sp>
      <p:sp>
        <p:nvSpPr>
          <p:cNvPr id="13318" name="Rectangle 8"/>
          <p:cNvSpPr>
            <a:spLocks noChangeArrowheads="1"/>
          </p:cNvSpPr>
          <p:nvPr/>
        </p:nvSpPr>
        <p:spPr bwMode="auto">
          <a:xfrm>
            <a:off x="457200" y="228600"/>
            <a:ext cx="8229600" cy="1066800"/>
          </a:xfrm>
          <a:prstGeom prst="rect">
            <a:avLst/>
          </a:prstGeom>
          <a:gradFill rotWithShape="0">
            <a:gsLst>
              <a:gs pos="0">
                <a:srgbClr val="00CC00"/>
              </a:gs>
              <a:gs pos="50000">
                <a:srgbClr val="CCFF99"/>
              </a:gs>
              <a:gs pos="100000">
                <a:srgbClr val="00CC00"/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mk-MK" sz="2400" b="1">
              <a:solidFill>
                <a:schemeClr val="folHlink"/>
              </a:solidFill>
            </a:endParaRPr>
          </a:p>
          <a:p>
            <a:pPr algn="ctr"/>
            <a:r>
              <a:rPr lang="mk-MK" sz="2400" b="1">
                <a:solidFill>
                  <a:schemeClr val="folHlink"/>
                </a:solidFill>
              </a:rPr>
              <a:t>Примање вода преку кореново влакненце</a:t>
            </a:r>
          </a:p>
        </p:txBody>
      </p:sp>
      <p:sp>
        <p:nvSpPr>
          <p:cNvPr id="2" name="Right Arrow 3"/>
          <p:cNvSpPr>
            <a:spLocks noChangeArrowheads="1"/>
          </p:cNvSpPr>
          <p:nvPr/>
        </p:nvSpPr>
        <p:spPr bwMode="auto">
          <a:xfrm rot="-21414278">
            <a:off x="5257800" y="3200400"/>
            <a:ext cx="9144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15DCF7"/>
          </a:solidFill>
          <a:ln w="25400" algn="ctr">
            <a:solidFill>
              <a:srgbClr val="FFFF00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mk-MK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600199"/>
          </a:xfrm>
        </p:spPr>
        <p:txBody>
          <a:bodyPr/>
          <a:lstStyle/>
          <a:p>
            <a:r>
              <a:rPr lang="mk-MK" dirty="0" smtClean="0"/>
              <a:t> Вода за ладење</a:t>
            </a:r>
            <a:endParaRPr lang="mk-M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3657600"/>
          </a:xfrm>
        </p:spPr>
        <p:txBody>
          <a:bodyPr/>
          <a:lstStyle/>
          <a:p>
            <a:r>
              <a:rPr lang="mk-MK" dirty="0" smtClean="0">
                <a:solidFill>
                  <a:schemeClr val="tx1"/>
                </a:solidFill>
              </a:rPr>
              <a:t> </a:t>
            </a:r>
            <a:r>
              <a:rPr lang="mk-MK" sz="2000" dirty="0" smtClean="0">
                <a:solidFill>
                  <a:schemeClr val="tx1"/>
                </a:solidFill>
              </a:rPr>
              <a:t>Водата кај растенијата се распоредува и стигнува до секоја клетка. </a:t>
            </a:r>
          </a:p>
          <a:p>
            <a:r>
              <a:rPr lang="mk-MK" sz="2000" dirty="0" smtClean="0">
                <a:solidFill>
                  <a:schemeClr val="tx1"/>
                </a:solidFill>
              </a:rPr>
              <a:t>Еден дел од водата испарува преку стомите во форма на водена пареа. Процесот на губење на водата преку листовите  на растението се нарекува ------------------</a:t>
            </a:r>
          </a:p>
          <a:p>
            <a:r>
              <a:rPr lang="mk-MK" sz="2000" dirty="0" smtClean="0">
                <a:solidFill>
                  <a:schemeClr val="tx1"/>
                </a:solidFill>
              </a:rPr>
              <a:t>Тој процес е важен особено за растенијата кои што живеат во топли животни сердини.</a:t>
            </a:r>
          </a:p>
          <a:p>
            <a:endParaRPr lang="mk-MK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600199"/>
          </a:xfrm>
        </p:spPr>
        <p:txBody>
          <a:bodyPr/>
          <a:lstStyle/>
          <a:p>
            <a:r>
              <a:rPr lang="mk-MK" dirty="0" smtClean="0"/>
              <a:t>Вода за потпора</a:t>
            </a:r>
            <a:endParaRPr lang="mk-M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6400800" cy="3200400"/>
          </a:xfrm>
        </p:spPr>
        <p:txBody>
          <a:bodyPr>
            <a:normAutofit/>
          </a:bodyPr>
          <a:lstStyle/>
          <a:p>
            <a:r>
              <a:rPr lang="mk-MK" sz="2000" dirty="0" smtClean="0">
                <a:solidFill>
                  <a:schemeClr val="tx1"/>
                </a:solidFill>
              </a:rPr>
              <a:t>Водата на растението му два потпора. Во спротивно кога на растението му недостига вода, тоа станува меко и набрано и велиме дека растението венее.</a:t>
            </a:r>
            <a:endParaRPr lang="mk-MK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316</Words>
  <Application>Microsoft Office PowerPoint</Application>
  <PresentationFormat>On-screen Show (4:3)</PresentationFormat>
  <Paragraphs>49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Водата е еден од најзначајните фактори за постоењето на живите организми.</vt:lpstr>
      <vt:lpstr>Slide 2</vt:lpstr>
      <vt:lpstr>Вода за производство на храна</vt:lpstr>
      <vt:lpstr>Вода за пренос</vt:lpstr>
      <vt:lpstr>Slide 5</vt:lpstr>
      <vt:lpstr>Slide 6</vt:lpstr>
      <vt:lpstr>Slide 7</vt:lpstr>
      <vt:lpstr> Вода за ладење</vt:lpstr>
      <vt:lpstr>Вода за потпора</vt:lpstr>
      <vt:lpstr>Прашања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Водата е еден од најзначајните фактори за постоењето на живите организми.</dc:title>
  <dc:creator>USER</dc:creator>
  <cp:lastModifiedBy>USER</cp:lastModifiedBy>
  <cp:revision>7</cp:revision>
  <dcterms:created xsi:type="dcterms:W3CDTF">2006-08-16T00:00:00Z</dcterms:created>
  <dcterms:modified xsi:type="dcterms:W3CDTF">2020-03-20T13:50:03Z</dcterms:modified>
</cp:coreProperties>
</file>