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0" r:id="rId26"/>
    <p:sldId id="282" r:id="rId27"/>
    <p:sldId id="283" r:id="rId28"/>
    <p:sldId id="279" r:id="rId29"/>
  </p:sldIdLst>
  <p:sldSz cx="10083800" cy="7556500"/>
  <p:notesSz cx="100838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41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48689" y="3054350"/>
            <a:ext cx="8611235" cy="972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Liberation Sans"/>
                <a:cs typeface="Liberatio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77289" y="3951874"/>
            <a:ext cx="8385809" cy="985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1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50" b="0" i="0">
                <a:solidFill>
                  <a:schemeClr val="bg1"/>
                </a:solidFill>
                <a:latin typeface="Liberation Sans"/>
                <a:cs typeface="Liberatio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50" b="0" i="0">
                <a:solidFill>
                  <a:schemeClr val="bg1"/>
                </a:solidFill>
                <a:latin typeface="Liberation Sans"/>
                <a:cs typeface="Liberatio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50" b="0" i="0">
                <a:solidFill>
                  <a:schemeClr val="bg1"/>
                </a:solidFill>
                <a:latin typeface="Liberation Sans"/>
                <a:cs typeface="Liberatio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70"/>
            <a:ext cx="10077450" cy="75552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540"/>
            <a:ext cx="10077450" cy="155574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840" y="-173989"/>
            <a:ext cx="8072119" cy="2107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50" b="0" i="0">
                <a:solidFill>
                  <a:schemeClr val="bg1"/>
                </a:solidFill>
                <a:latin typeface="Liberation Sans"/>
                <a:cs typeface="Liberatio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1490" y="2371090"/>
            <a:ext cx="9100819" cy="3247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k.wikipedia.org/wiki/%D0%96%D0%B8%D0%B2%D0%BE%D1%82%D0%BD%D0%B0_%D1%81%D1%80%D0%B5%D0%B4%D0%B8%D0%BD%D0%B0" TargetMode="Externa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64465" marR="5080" algn="ctr">
              <a:lnSpc>
                <a:spcPts val="5340"/>
              </a:lnSpc>
              <a:spcBef>
                <a:spcPts val="585"/>
              </a:spcBef>
            </a:pPr>
            <a:r>
              <a:rPr spc="-25" dirty="0"/>
              <a:t>Повторување </a:t>
            </a:r>
            <a:r>
              <a:rPr spc="5" dirty="0"/>
              <a:t>за </a:t>
            </a:r>
            <a:r>
              <a:rPr spc="-10" dirty="0"/>
              <a:t>заштита</a:t>
            </a:r>
            <a:r>
              <a:rPr spc="-45" dirty="0"/>
              <a:t> </a:t>
            </a:r>
            <a:r>
              <a:rPr dirty="0"/>
              <a:t>на  </a:t>
            </a:r>
            <a:r>
              <a:rPr spc="-45" dirty="0"/>
              <a:t>воздухот </a:t>
            </a:r>
            <a:r>
              <a:rPr spc="5" dirty="0"/>
              <a:t>и </a:t>
            </a:r>
            <a:r>
              <a:rPr spc="-35"/>
              <a:t>водите </a:t>
            </a:r>
            <a:r>
              <a:rPr lang="mk-MK" spc="-35" dirty="0" smtClean="0"/>
              <a:t>и почвите </a:t>
            </a:r>
            <a:r>
              <a:rPr spc="-50" smtClean="0"/>
              <a:t>од  </a:t>
            </a:r>
            <a:r>
              <a:rPr spc="-15" dirty="0"/>
              <a:t>загадување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1490" y="2371090"/>
            <a:ext cx="9093200" cy="328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710"/>
              </a:lnSpc>
              <a:spcBef>
                <a:spcPts val="100"/>
              </a:spcBef>
            </a:pPr>
            <a:r>
              <a:rPr sz="3200" spc="-10" dirty="0">
                <a:latin typeface="Arial"/>
                <a:cs typeface="Arial"/>
              </a:rPr>
              <a:t>Учениците:</a:t>
            </a:r>
            <a:endParaRPr sz="3200">
              <a:latin typeface="Arial"/>
              <a:cs typeface="Arial"/>
            </a:endParaRPr>
          </a:p>
          <a:p>
            <a:pPr marL="12700" marR="11430">
              <a:lnSpc>
                <a:spcPts val="3590"/>
              </a:lnSpc>
              <a:spcBef>
                <a:spcPts val="195"/>
              </a:spcBef>
            </a:pPr>
            <a:r>
              <a:rPr sz="3200" dirty="0">
                <a:latin typeface="Arial"/>
                <a:cs typeface="Arial"/>
              </a:rPr>
              <a:t>-да </a:t>
            </a:r>
            <a:r>
              <a:rPr sz="3200" spc="-10" dirty="0">
                <a:latin typeface="Arial"/>
                <a:cs typeface="Arial"/>
              </a:rPr>
              <a:t>знаат </a:t>
            </a:r>
            <a:r>
              <a:rPr sz="3200" spc="-5" dirty="0">
                <a:latin typeface="Arial"/>
                <a:cs typeface="Arial"/>
              </a:rPr>
              <a:t>за </a:t>
            </a:r>
            <a:r>
              <a:rPr sz="3200" spc="-25" dirty="0">
                <a:latin typeface="Arial"/>
                <a:cs typeface="Arial"/>
              </a:rPr>
              <a:t>значењето </a:t>
            </a:r>
            <a:r>
              <a:rPr sz="3200" spc="-5" dirty="0">
                <a:latin typeface="Arial"/>
                <a:cs typeface="Arial"/>
              </a:rPr>
              <a:t>на </a:t>
            </a:r>
            <a:r>
              <a:rPr sz="3200" spc="-30" dirty="0">
                <a:latin typeface="Arial"/>
                <a:cs typeface="Arial"/>
              </a:rPr>
              <a:t>воздухот </a:t>
            </a:r>
            <a:r>
              <a:rPr sz="3200">
                <a:latin typeface="Arial"/>
                <a:cs typeface="Arial"/>
              </a:rPr>
              <a:t>и </a:t>
            </a:r>
            <a:r>
              <a:rPr sz="3200" spc="-25" smtClean="0">
                <a:latin typeface="Arial"/>
                <a:cs typeface="Arial"/>
              </a:rPr>
              <a:t>водите</a:t>
            </a:r>
            <a:r>
              <a:rPr lang="mk-MK" sz="3200" spc="-25" dirty="0" smtClean="0">
                <a:latin typeface="Arial"/>
                <a:cs typeface="Arial"/>
              </a:rPr>
              <a:t> и почвите</a:t>
            </a:r>
            <a:r>
              <a:rPr sz="3200" spc="-25" smtClean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за  </a:t>
            </a:r>
            <a:r>
              <a:rPr sz="3200" spc="-10" dirty="0">
                <a:latin typeface="Arial"/>
                <a:cs typeface="Arial"/>
              </a:rPr>
              <a:t>живиот </a:t>
            </a:r>
            <a:r>
              <a:rPr sz="3200" spc="-25" dirty="0">
                <a:latin typeface="Arial"/>
                <a:cs typeface="Arial"/>
              </a:rPr>
              <a:t>свет </a:t>
            </a:r>
            <a:r>
              <a:rPr sz="3200" spc="-5" dirty="0">
                <a:latin typeface="Arial"/>
                <a:cs typeface="Arial"/>
              </a:rPr>
              <a:t>на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Земјата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ts val="3590"/>
              </a:lnSpc>
            </a:pPr>
            <a:r>
              <a:rPr sz="3200" dirty="0">
                <a:latin typeface="Arial"/>
                <a:cs typeface="Arial"/>
              </a:rPr>
              <a:t>-Да ги </a:t>
            </a:r>
            <a:r>
              <a:rPr sz="3200" spc="-10" dirty="0">
                <a:latin typeface="Arial"/>
                <a:cs typeface="Arial"/>
              </a:rPr>
              <a:t>препознаваат </a:t>
            </a:r>
            <a:r>
              <a:rPr sz="3200" spc="-5" dirty="0">
                <a:latin typeface="Arial"/>
                <a:cs typeface="Arial"/>
              </a:rPr>
              <a:t>факторите </a:t>
            </a:r>
            <a:r>
              <a:rPr sz="3200" spc="5" dirty="0">
                <a:latin typeface="Arial"/>
                <a:cs typeface="Arial"/>
              </a:rPr>
              <a:t>кои </a:t>
            </a:r>
            <a:r>
              <a:rPr sz="3200" spc="-20" dirty="0">
                <a:latin typeface="Arial"/>
                <a:cs typeface="Arial"/>
              </a:rPr>
              <a:t>доведуваат  </a:t>
            </a:r>
            <a:r>
              <a:rPr sz="3200" spc="-5" dirty="0">
                <a:latin typeface="Arial"/>
                <a:cs typeface="Arial"/>
              </a:rPr>
              <a:t>до </a:t>
            </a:r>
            <a:r>
              <a:rPr sz="3200" spc="-15" dirty="0">
                <a:latin typeface="Arial"/>
                <a:cs typeface="Arial"/>
              </a:rPr>
              <a:t>загадување</a:t>
            </a:r>
            <a:endParaRPr sz="3200">
              <a:latin typeface="Arial"/>
              <a:cs typeface="Arial"/>
            </a:endParaRPr>
          </a:p>
          <a:p>
            <a:pPr marL="12700" marR="14604">
              <a:lnSpc>
                <a:spcPts val="3590"/>
              </a:lnSpc>
              <a:tabLst>
                <a:tab pos="904240" algn="l"/>
                <a:tab pos="1532890" algn="l"/>
                <a:tab pos="2828290" algn="l"/>
                <a:tab pos="4627880" algn="l"/>
                <a:tab pos="5516245" algn="l"/>
                <a:tab pos="6200775" algn="l"/>
                <a:tab pos="8658225" algn="l"/>
              </a:tabLst>
            </a:pPr>
            <a:r>
              <a:rPr sz="3200" dirty="0">
                <a:latin typeface="Arial"/>
                <a:cs typeface="Arial"/>
              </a:rPr>
              <a:t>-Да	</a:t>
            </a:r>
            <a:r>
              <a:rPr sz="3200" spc="-10" dirty="0">
                <a:latin typeface="Arial"/>
                <a:cs typeface="Arial"/>
              </a:rPr>
              <a:t>г</a:t>
            </a:r>
            <a:r>
              <a:rPr sz="3200" dirty="0">
                <a:latin typeface="Arial"/>
                <a:cs typeface="Arial"/>
              </a:rPr>
              <a:t>и	</a:t>
            </a:r>
            <a:r>
              <a:rPr sz="3200" spc="-10" dirty="0">
                <a:latin typeface="Arial"/>
                <a:cs typeface="Arial"/>
              </a:rPr>
              <a:t>з</a:t>
            </a:r>
            <a:r>
              <a:rPr sz="3200" spc="-5" dirty="0">
                <a:latin typeface="Arial"/>
                <a:cs typeface="Arial"/>
              </a:rPr>
              <a:t>на</a:t>
            </a:r>
            <a:r>
              <a:rPr sz="3200" spc="-20" dirty="0">
                <a:latin typeface="Arial"/>
                <a:cs typeface="Arial"/>
              </a:rPr>
              <a:t>а</a:t>
            </a:r>
            <a:r>
              <a:rPr sz="3200" dirty="0">
                <a:latin typeface="Arial"/>
                <a:cs typeface="Arial"/>
              </a:rPr>
              <a:t>т	</a:t>
            </a:r>
            <a:r>
              <a:rPr sz="3200" spc="-5" dirty="0">
                <a:latin typeface="Arial"/>
                <a:cs typeface="Arial"/>
              </a:rPr>
              <a:t>м</a:t>
            </a:r>
            <a:r>
              <a:rPr sz="3200" dirty="0">
                <a:latin typeface="Arial"/>
                <a:cs typeface="Arial"/>
              </a:rPr>
              <a:t>е</a:t>
            </a:r>
            <a:r>
              <a:rPr sz="3200" spc="5" dirty="0">
                <a:latin typeface="Arial"/>
                <a:cs typeface="Arial"/>
              </a:rPr>
              <a:t>р</a:t>
            </a:r>
            <a:r>
              <a:rPr sz="3200" spc="-5" dirty="0">
                <a:latin typeface="Arial"/>
                <a:cs typeface="Arial"/>
              </a:rPr>
              <a:t>ки</a:t>
            </a:r>
            <a:r>
              <a:rPr sz="3200" spc="-30" dirty="0">
                <a:latin typeface="Arial"/>
                <a:cs typeface="Arial"/>
              </a:rPr>
              <a:t>т</a:t>
            </a:r>
            <a:r>
              <a:rPr sz="3200" dirty="0">
                <a:latin typeface="Arial"/>
                <a:cs typeface="Arial"/>
              </a:rPr>
              <a:t>е	</a:t>
            </a:r>
            <a:r>
              <a:rPr sz="3200" spc="5" dirty="0">
                <a:latin typeface="Arial"/>
                <a:cs typeface="Arial"/>
              </a:rPr>
              <a:t>к</a:t>
            </a:r>
            <a:r>
              <a:rPr sz="3200" spc="15" dirty="0">
                <a:latin typeface="Arial"/>
                <a:cs typeface="Arial"/>
              </a:rPr>
              <a:t>о</a:t>
            </a:r>
            <a:r>
              <a:rPr sz="3200" dirty="0">
                <a:latin typeface="Arial"/>
                <a:cs typeface="Arial"/>
              </a:rPr>
              <a:t>и	</a:t>
            </a:r>
            <a:r>
              <a:rPr sz="3200" spc="5" dirty="0">
                <a:latin typeface="Arial"/>
                <a:cs typeface="Arial"/>
              </a:rPr>
              <a:t>с</a:t>
            </a:r>
            <a:r>
              <a:rPr sz="3200" dirty="0">
                <a:latin typeface="Arial"/>
                <a:cs typeface="Arial"/>
              </a:rPr>
              <a:t>е	п</a:t>
            </a:r>
            <a:r>
              <a:rPr sz="3200" spc="5" dirty="0">
                <a:latin typeface="Arial"/>
                <a:cs typeface="Arial"/>
              </a:rPr>
              <a:t>ре</a:t>
            </a:r>
            <a:r>
              <a:rPr sz="3200" spc="-20" dirty="0">
                <a:latin typeface="Arial"/>
                <a:cs typeface="Arial"/>
              </a:rPr>
              <a:t>в</a:t>
            </a:r>
            <a:r>
              <a:rPr sz="3200" spc="-40" dirty="0">
                <a:latin typeface="Arial"/>
                <a:cs typeface="Arial"/>
              </a:rPr>
              <a:t>з</a:t>
            </a:r>
            <a:r>
              <a:rPr sz="3200" spc="-20" dirty="0">
                <a:latin typeface="Arial"/>
                <a:cs typeface="Arial"/>
              </a:rPr>
              <a:t>е</a:t>
            </a:r>
            <a:r>
              <a:rPr sz="3200" spc="5" dirty="0">
                <a:latin typeface="Arial"/>
                <a:cs typeface="Arial"/>
              </a:rPr>
              <a:t>ма</a:t>
            </a:r>
            <a:r>
              <a:rPr sz="3200" spc="-30" dirty="0">
                <a:latin typeface="Arial"/>
                <a:cs typeface="Arial"/>
              </a:rPr>
              <a:t>а</a:t>
            </a:r>
            <a:r>
              <a:rPr sz="3200" dirty="0">
                <a:latin typeface="Arial"/>
                <a:cs typeface="Arial"/>
              </a:rPr>
              <a:t>т	</a:t>
            </a:r>
            <a:r>
              <a:rPr sz="3200" spc="-5" dirty="0">
                <a:latin typeface="Arial"/>
                <a:cs typeface="Arial"/>
              </a:rPr>
              <a:t>за  </a:t>
            </a:r>
            <a:r>
              <a:rPr sz="3200" spc="-10" dirty="0">
                <a:latin typeface="Arial"/>
                <a:cs typeface="Arial"/>
              </a:rPr>
              <a:t>заштита </a:t>
            </a:r>
            <a:r>
              <a:rPr sz="3200" spc="-15" dirty="0">
                <a:latin typeface="Arial"/>
                <a:cs typeface="Arial"/>
              </a:rPr>
              <a:t>од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загадување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4089" y="3054350"/>
            <a:ext cx="8118475" cy="18796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13030" marR="103505" algn="ctr">
              <a:lnSpc>
                <a:spcPts val="3590"/>
              </a:lnSpc>
              <a:spcBef>
                <a:spcPts val="425"/>
              </a:spcBef>
            </a:pPr>
            <a:r>
              <a:rPr sz="3200" spc="-10" dirty="0">
                <a:latin typeface="Liberation Sans"/>
                <a:cs typeface="Liberation Sans"/>
              </a:rPr>
              <a:t>2.Современото </a:t>
            </a:r>
            <a:r>
              <a:rPr sz="3200" spc="-25" dirty="0">
                <a:latin typeface="Liberation Sans"/>
                <a:cs typeface="Liberation Sans"/>
              </a:rPr>
              <a:t>земјоделство </a:t>
            </a:r>
            <a:r>
              <a:rPr sz="3200" spc="-10" dirty="0">
                <a:latin typeface="Liberation Sans"/>
                <a:cs typeface="Liberation Sans"/>
              </a:rPr>
              <a:t>ја нарушува  </a:t>
            </a:r>
            <a:r>
              <a:rPr sz="3200" spc="-25" dirty="0">
                <a:latin typeface="Liberation Sans"/>
                <a:cs typeface="Liberation Sans"/>
              </a:rPr>
              <a:t>животната</a:t>
            </a:r>
            <a:endParaRPr sz="3200">
              <a:latin typeface="Liberation Sans"/>
              <a:cs typeface="Liberation Sans"/>
            </a:endParaRPr>
          </a:p>
          <a:p>
            <a:pPr marL="12700" marR="5080" algn="ctr">
              <a:lnSpc>
                <a:spcPts val="3579"/>
              </a:lnSpc>
              <a:spcBef>
                <a:spcPts val="10"/>
              </a:spcBef>
            </a:pPr>
            <a:r>
              <a:rPr sz="3200" spc="-10" dirty="0">
                <a:latin typeface="Liberation Sans"/>
                <a:cs typeface="Liberation Sans"/>
              </a:rPr>
              <a:t>средина </a:t>
            </a:r>
            <a:r>
              <a:rPr sz="3200" spc="-5" dirty="0">
                <a:latin typeface="Liberation Sans"/>
                <a:cs typeface="Liberation Sans"/>
              </a:rPr>
              <a:t>на повеќе </a:t>
            </a:r>
            <a:r>
              <a:rPr sz="3200" spc="-20" dirty="0">
                <a:latin typeface="Liberation Sans"/>
                <a:cs typeface="Liberation Sans"/>
              </a:rPr>
              <a:t>начини.Опишете </a:t>
            </a:r>
            <a:r>
              <a:rPr sz="3200" spc="-10" dirty="0">
                <a:latin typeface="Liberation Sans"/>
                <a:cs typeface="Liberation Sans"/>
              </a:rPr>
              <a:t>барем  </a:t>
            </a:r>
            <a:r>
              <a:rPr sz="3200" spc="-15" dirty="0">
                <a:latin typeface="Liberation Sans"/>
                <a:cs typeface="Liberation Sans"/>
              </a:rPr>
              <a:t>еден </a:t>
            </a:r>
            <a:r>
              <a:rPr sz="3200" dirty="0">
                <a:latin typeface="Liberation Sans"/>
                <a:cs typeface="Liberation Sans"/>
              </a:rPr>
              <a:t>!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5469" y="2371090"/>
            <a:ext cx="8896985" cy="32473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777875" marR="772795" algn="ctr">
              <a:lnSpc>
                <a:spcPts val="3579"/>
              </a:lnSpc>
              <a:spcBef>
                <a:spcPts val="434"/>
              </a:spcBef>
            </a:pPr>
            <a:r>
              <a:rPr sz="3200" spc="-20" dirty="0">
                <a:latin typeface="Liberation Sans"/>
                <a:cs typeface="Liberation Sans"/>
              </a:rPr>
              <a:t>2.Земјоделците </a:t>
            </a:r>
            <a:r>
              <a:rPr sz="3200" spc="-10" dirty="0">
                <a:latin typeface="Liberation Sans"/>
                <a:cs typeface="Liberation Sans"/>
              </a:rPr>
              <a:t>користат </a:t>
            </a:r>
            <a:r>
              <a:rPr sz="3200" spc="-5" dirty="0">
                <a:latin typeface="Liberation Sans"/>
                <a:cs typeface="Liberation Sans"/>
              </a:rPr>
              <a:t>пестициди за  уништување на</a:t>
            </a:r>
            <a:r>
              <a:rPr sz="3200" spc="-10" dirty="0">
                <a:latin typeface="Liberation Sans"/>
                <a:cs typeface="Liberation Sans"/>
              </a:rPr>
              <a:t> </a:t>
            </a:r>
            <a:r>
              <a:rPr sz="3200" spc="-5" dirty="0">
                <a:latin typeface="Liberation Sans"/>
                <a:cs typeface="Liberation Sans"/>
              </a:rPr>
              <a:t>напасниците.</a:t>
            </a:r>
            <a:endParaRPr sz="3200">
              <a:latin typeface="Liberation Sans"/>
              <a:cs typeface="Liberation Sans"/>
            </a:endParaRPr>
          </a:p>
          <a:p>
            <a:pPr marL="644525" marR="685165" indent="48260" algn="ctr">
              <a:lnSpc>
                <a:spcPts val="3590"/>
              </a:lnSpc>
            </a:pPr>
            <a:r>
              <a:rPr sz="3200" dirty="0">
                <a:latin typeface="Liberation Sans"/>
                <a:cs typeface="Liberation Sans"/>
              </a:rPr>
              <a:t>Со </a:t>
            </a:r>
            <a:r>
              <a:rPr sz="3200" spc="-15" dirty="0">
                <a:latin typeface="Liberation Sans"/>
                <a:cs typeface="Liberation Sans"/>
              </a:rPr>
              <a:t>тоа </a:t>
            </a:r>
            <a:r>
              <a:rPr sz="3200" dirty="0">
                <a:latin typeface="Liberation Sans"/>
                <a:cs typeface="Liberation Sans"/>
              </a:rPr>
              <a:t>се </a:t>
            </a:r>
            <a:r>
              <a:rPr sz="3200" spc="-20" dirty="0">
                <a:latin typeface="Liberation Sans"/>
                <a:cs typeface="Liberation Sans"/>
              </a:rPr>
              <a:t>зголемува производството </a:t>
            </a:r>
            <a:r>
              <a:rPr sz="3200" spc="-5" dirty="0">
                <a:latin typeface="Liberation Sans"/>
                <a:cs typeface="Liberation Sans"/>
              </a:rPr>
              <a:t>на  </a:t>
            </a:r>
            <a:r>
              <a:rPr sz="3200" dirty="0">
                <a:latin typeface="Liberation Sans"/>
                <a:cs typeface="Liberation Sans"/>
              </a:rPr>
              <a:t>храна, </a:t>
            </a:r>
            <a:r>
              <a:rPr sz="3200" spc="-5" dirty="0">
                <a:latin typeface="Liberation Sans"/>
                <a:cs typeface="Liberation Sans"/>
              </a:rPr>
              <a:t>но </a:t>
            </a:r>
            <a:r>
              <a:rPr sz="3200" dirty="0">
                <a:latin typeface="Liberation Sans"/>
                <a:cs typeface="Liberation Sans"/>
              </a:rPr>
              <a:t>се </a:t>
            </a:r>
            <a:r>
              <a:rPr sz="3200" spc="-5" dirty="0">
                <a:latin typeface="Liberation Sans"/>
                <a:cs typeface="Liberation Sans"/>
              </a:rPr>
              <a:t>уништува </a:t>
            </a:r>
            <a:r>
              <a:rPr sz="3200" spc="-20" dirty="0">
                <a:latin typeface="Liberation Sans"/>
                <a:cs typeface="Liberation Sans"/>
              </a:rPr>
              <a:t>дивиот </a:t>
            </a:r>
            <a:r>
              <a:rPr sz="3200" spc="-5" dirty="0">
                <a:latin typeface="Liberation Sans"/>
                <a:cs typeface="Liberation Sans"/>
              </a:rPr>
              <a:t>жив</a:t>
            </a:r>
            <a:r>
              <a:rPr sz="3200" spc="-20" dirty="0">
                <a:latin typeface="Liberation Sans"/>
                <a:cs typeface="Liberation Sans"/>
              </a:rPr>
              <a:t> </a:t>
            </a:r>
            <a:r>
              <a:rPr sz="3200" spc="-100" dirty="0">
                <a:latin typeface="Liberation Sans"/>
                <a:cs typeface="Liberation Sans"/>
              </a:rPr>
              <a:t>свет.</a:t>
            </a:r>
            <a:endParaRPr sz="3200">
              <a:latin typeface="Liberation Sans"/>
              <a:cs typeface="Liberation Sans"/>
            </a:endParaRPr>
          </a:p>
          <a:p>
            <a:pPr marL="8890" algn="ctr">
              <a:lnSpc>
                <a:spcPts val="3385"/>
              </a:lnSpc>
            </a:pPr>
            <a:r>
              <a:rPr sz="3200" spc="-5" dirty="0">
                <a:latin typeface="Liberation Sans"/>
                <a:cs typeface="Liberation Sans"/>
              </a:rPr>
              <a:t>Освен</a:t>
            </a:r>
            <a:r>
              <a:rPr sz="3200" spc="-100" dirty="0">
                <a:latin typeface="Liberation Sans"/>
                <a:cs typeface="Liberation Sans"/>
              </a:rPr>
              <a:t> </a:t>
            </a:r>
            <a:r>
              <a:rPr sz="3200" spc="-10" dirty="0">
                <a:latin typeface="Liberation Sans"/>
                <a:cs typeface="Liberation Sans"/>
              </a:rPr>
              <a:t>тоа,</a:t>
            </a:r>
            <a:endParaRPr sz="3200">
              <a:latin typeface="Liberation Sans"/>
              <a:cs typeface="Liberation Sans"/>
            </a:endParaRPr>
          </a:p>
          <a:p>
            <a:pPr marL="12700" marR="5080" algn="ctr">
              <a:lnSpc>
                <a:spcPts val="3590"/>
              </a:lnSpc>
              <a:spcBef>
                <a:spcPts val="204"/>
              </a:spcBef>
            </a:pPr>
            <a:r>
              <a:rPr sz="3200" spc="-5" dirty="0">
                <a:latin typeface="Liberation Sans"/>
                <a:cs typeface="Liberation Sans"/>
              </a:rPr>
              <a:t>пестицидите </a:t>
            </a:r>
            <a:r>
              <a:rPr sz="3200" spc="-10" dirty="0">
                <a:latin typeface="Liberation Sans"/>
                <a:cs typeface="Liberation Sans"/>
              </a:rPr>
              <a:t>ја </a:t>
            </a:r>
            <a:r>
              <a:rPr sz="3200" spc="-20" dirty="0">
                <a:latin typeface="Liberation Sans"/>
                <a:cs typeface="Liberation Sans"/>
              </a:rPr>
              <a:t>загадуваат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15" dirty="0">
                <a:latin typeface="Liberation Sans"/>
                <a:cs typeface="Liberation Sans"/>
              </a:rPr>
              <a:t>храната </a:t>
            </a:r>
            <a:r>
              <a:rPr sz="3200" spc="-20" dirty="0">
                <a:latin typeface="Liberation Sans"/>
                <a:cs typeface="Liberation Sans"/>
              </a:rPr>
              <a:t>наменета  </a:t>
            </a:r>
            <a:r>
              <a:rPr sz="3200" spc="-5" dirty="0">
                <a:latin typeface="Liberation Sans"/>
                <a:cs typeface="Liberation Sans"/>
              </a:rPr>
              <a:t>за </a:t>
            </a:r>
            <a:r>
              <a:rPr sz="3200" spc="-55" dirty="0">
                <a:latin typeface="Liberation Sans"/>
                <a:cs typeface="Liberation Sans"/>
              </a:rPr>
              <a:t>човекот.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650" y="3510279"/>
            <a:ext cx="8300084" cy="9690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449320" marR="5080" indent="-3436620">
              <a:lnSpc>
                <a:spcPts val="3590"/>
              </a:lnSpc>
              <a:spcBef>
                <a:spcPts val="425"/>
              </a:spcBef>
            </a:pPr>
            <a:r>
              <a:rPr sz="3200" spc="-25" dirty="0">
                <a:latin typeface="Liberation Sans"/>
                <a:cs typeface="Liberation Sans"/>
              </a:rPr>
              <a:t>3.Наведете </a:t>
            </a:r>
            <a:r>
              <a:rPr sz="3200" dirty="0">
                <a:latin typeface="Liberation Sans"/>
                <a:cs typeface="Liberation Sans"/>
              </a:rPr>
              <a:t>најмалку 4 </a:t>
            </a:r>
            <a:r>
              <a:rPr sz="3200" spc="-5" dirty="0">
                <a:latin typeface="Liberation Sans"/>
                <a:cs typeface="Liberation Sans"/>
              </a:rPr>
              <a:t>мерки за </a:t>
            </a:r>
            <a:r>
              <a:rPr sz="3200" spc="-10" dirty="0">
                <a:latin typeface="Liberation Sans"/>
                <a:cs typeface="Liberation Sans"/>
              </a:rPr>
              <a:t>заштита </a:t>
            </a:r>
            <a:r>
              <a:rPr sz="3200" spc="-5" dirty="0">
                <a:latin typeface="Liberation Sans"/>
                <a:cs typeface="Liberation Sans"/>
              </a:rPr>
              <a:t>на  </a:t>
            </a:r>
            <a:r>
              <a:rPr sz="3200" spc="-25" dirty="0">
                <a:latin typeface="Liberation Sans"/>
                <a:cs typeface="Liberation Sans"/>
              </a:rPr>
              <a:t>водите!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1969" y="1915159"/>
            <a:ext cx="9022715" cy="415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21505" indent="-146050">
              <a:lnSpc>
                <a:spcPts val="3715"/>
              </a:lnSpc>
              <a:spcBef>
                <a:spcPts val="100"/>
              </a:spcBef>
              <a:buSzPct val="42187"/>
              <a:buFont typeface="OpenSymbol"/>
              <a:buChar char="●"/>
              <a:tabLst>
                <a:tab pos="4422140" algn="l"/>
              </a:tabLst>
            </a:pPr>
            <a:r>
              <a:rPr sz="3200" dirty="0">
                <a:latin typeface="Liberation Sans"/>
                <a:cs typeface="Liberation Sans"/>
              </a:rPr>
              <a:t>3.</a:t>
            </a:r>
            <a:endParaRPr sz="3200">
              <a:latin typeface="Liberation Sans"/>
              <a:cs typeface="Liberation Sans"/>
            </a:endParaRPr>
          </a:p>
          <a:p>
            <a:pPr marL="1395730" marR="1239520" indent="-1395730">
              <a:lnSpc>
                <a:spcPts val="3579"/>
              </a:lnSpc>
              <a:spcBef>
                <a:spcPts val="210"/>
              </a:spcBef>
              <a:buSzPct val="42187"/>
              <a:buFont typeface="OpenSymbol"/>
              <a:buChar char="●"/>
              <a:tabLst>
                <a:tab pos="1395730" algn="l"/>
              </a:tabLst>
            </a:pPr>
            <a:r>
              <a:rPr sz="3200" spc="-5" dirty="0">
                <a:latin typeface="Liberation Sans"/>
                <a:cs typeface="Liberation Sans"/>
              </a:rPr>
              <a:t>Не </a:t>
            </a:r>
            <a:r>
              <a:rPr sz="3200" spc="-20" dirty="0">
                <a:latin typeface="Liberation Sans"/>
                <a:cs typeface="Liberation Sans"/>
              </a:rPr>
              <a:t>исфрлајте остатоци </a:t>
            </a:r>
            <a:r>
              <a:rPr sz="3200" spc="-35" dirty="0">
                <a:latin typeface="Liberation Sans"/>
                <a:cs typeface="Liberation Sans"/>
              </a:rPr>
              <a:t>од </a:t>
            </a:r>
            <a:r>
              <a:rPr sz="3200" spc="-20" dirty="0">
                <a:latin typeface="Liberation Sans"/>
                <a:cs typeface="Liberation Sans"/>
              </a:rPr>
              <a:t>боја </a:t>
            </a:r>
            <a:r>
              <a:rPr sz="3200" spc="-15" dirty="0">
                <a:latin typeface="Liberation Sans"/>
                <a:cs typeface="Liberation Sans"/>
              </a:rPr>
              <a:t>во  </a:t>
            </a:r>
            <a:r>
              <a:rPr sz="3200" dirty="0">
                <a:latin typeface="Liberation Sans"/>
                <a:cs typeface="Liberation Sans"/>
              </a:rPr>
              <a:t>канализација.</a:t>
            </a:r>
            <a:endParaRPr sz="3200">
              <a:latin typeface="Liberation Sans"/>
              <a:cs typeface="Liberation Sans"/>
            </a:endParaRPr>
          </a:p>
          <a:p>
            <a:pPr marL="830580" indent="-358775">
              <a:lnSpc>
                <a:spcPts val="3515"/>
              </a:lnSpc>
              <a:buChar char="●"/>
              <a:tabLst>
                <a:tab pos="830580" algn="l"/>
              </a:tabLst>
            </a:pPr>
            <a:r>
              <a:rPr sz="3200" dirty="0">
                <a:latin typeface="Liberation Sans"/>
                <a:cs typeface="Liberation Sans"/>
              </a:rPr>
              <a:t>Не </a:t>
            </a:r>
            <a:r>
              <a:rPr sz="3200" spc="-5" dirty="0">
                <a:latin typeface="Liberation Sans"/>
                <a:cs typeface="Liberation Sans"/>
              </a:rPr>
              <a:t>користите </a:t>
            </a:r>
            <a:r>
              <a:rPr sz="3200" spc="-40" dirty="0">
                <a:latin typeface="Liberation Sans"/>
                <a:cs typeface="Liberation Sans"/>
              </a:rPr>
              <a:t>го </a:t>
            </a:r>
            <a:r>
              <a:rPr sz="3200" spc="-35" dirty="0">
                <a:latin typeface="Liberation Sans"/>
                <a:cs typeface="Liberation Sans"/>
              </a:rPr>
              <a:t>тоалетот </a:t>
            </a:r>
            <a:r>
              <a:rPr sz="3200" spc="20" dirty="0">
                <a:latin typeface="Liberation Sans"/>
                <a:cs typeface="Liberation Sans"/>
              </a:rPr>
              <a:t>како</a:t>
            </a:r>
            <a:r>
              <a:rPr sz="3200" spc="45" dirty="0">
                <a:latin typeface="Liberation Sans"/>
                <a:cs typeface="Liberation Sans"/>
              </a:rPr>
              <a:t> </a:t>
            </a:r>
            <a:r>
              <a:rPr sz="3200" spc="-10" dirty="0">
                <a:latin typeface="Liberation Sans"/>
                <a:cs typeface="Liberation Sans"/>
              </a:rPr>
              <a:t>ѓубралник</a:t>
            </a:r>
            <a:endParaRPr sz="3200">
              <a:latin typeface="Liberation Sans"/>
              <a:cs typeface="Liberation San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50">
              <a:latin typeface="Liberation Sans"/>
              <a:cs typeface="Liberation Sans"/>
            </a:endParaRPr>
          </a:p>
          <a:p>
            <a:pPr marL="656590" marR="501015" indent="-656590">
              <a:lnSpc>
                <a:spcPts val="3590"/>
              </a:lnSpc>
              <a:buSzPct val="42187"/>
              <a:buFont typeface="OpenSymbol"/>
              <a:buChar char="●"/>
              <a:tabLst>
                <a:tab pos="656590" algn="l"/>
              </a:tabLst>
            </a:pPr>
            <a:r>
              <a:rPr sz="3200" spc="-20" dirty="0">
                <a:latin typeface="Liberation Sans"/>
                <a:cs typeface="Liberation Sans"/>
              </a:rPr>
              <a:t>Намалете </a:t>
            </a:r>
            <a:r>
              <a:rPr sz="3200" spc="-35" dirty="0">
                <a:latin typeface="Liberation Sans"/>
                <a:cs typeface="Liberation Sans"/>
              </a:rPr>
              <a:t>го </a:t>
            </a:r>
            <a:r>
              <a:rPr sz="3200" spc="-5" dirty="0">
                <a:latin typeface="Liberation Sans"/>
                <a:cs typeface="Liberation Sans"/>
              </a:rPr>
              <a:t>на минимум </a:t>
            </a:r>
            <a:r>
              <a:rPr sz="3200" spc="-15" dirty="0">
                <a:latin typeface="Liberation Sans"/>
                <a:cs typeface="Liberation Sans"/>
              </a:rPr>
              <a:t>користењето </a:t>
            </a:r>
            <a:r>
              <a:rPr sz="3200" spc="-5" dirty="0">
                <a:latin typeface="Liberation Sans"/>
                <a:cs typeface="Liberation Sans"/>
              </a:rPr>
              <a:t>на  пестициди </a:t>
            </a:r>
            <a:r>
              <a:rPr sz="3200" spc="-35" dirty="0">
                <a:latin typeface="Liberation Sans"/>
                <a:cs typeface="Liberation Sans"/>
              </a:rPr>
              <a:t>од </a:t>
            </a:r>
            <a:r>
              <a:rPr sz="3200" spc="-25" dirty="0">
                <a:latin typeface="Liberation Sans"/>
                <a:cs typeface="Liberation Sans"/>
              </a:rPr>
              <a:t>вештачките</a:t>
            </a:r>
            <a:r>
              <a:rPr sz="3200" spc="15" dirty="0">
                <a:latin typeface="Liberation Sans"/>
                <a:cs typeface="Liberation Sans"/>
              </a:rPr>
              <a:t> </a:t>
            </a:r>
            <a:r>
              <a:rPr sz="3200" spc="-15" dirty="0">
                <a:latin typeface="Liberation Sans"/>
                <a:cs typeface="Liberation Sans"/>
              </a:rPr>
              <a:t>ѓубрива.</a:t>
            </a:r>
            <a:endParaRPr sz="3200">
              <a:latin typeface="Liberation Sans"/>
              <a:cs typeface="Liberation Sans"/>
            </a:endParaRPr>
          </a:p>
          <a:p>
            <a:pPr marL="50800" marR="43180" indent="473709">
              <a:lnSpc>
                <a:spcPts val="3590"/>
              </a:lnSpc>
              <a:buSzPct val="42187"/>
              <a:buFont typeface="OpenSymbol"/>
              <a:buChar char="●"/>
              <a:tabLst>
                <a:tab pos="670560" algn="l"/>
              </a:tabLst>
            </a:pPr>
            <a:r>
              <a:rPr sz="3200" spc="-20" dirty="0">
                <a:latin typeface="Liberation Sans"/>
                <a:cs typeface="Liberation Sans"/>
              </a:rPr>
              <a:t>Лисјата, </a:t>
            </a:r>
            <a:r>
              <a:rPr sz="3200" spc="-30" dirty="0">
                <a:latin typeface="Liberation Sans"/>
                <a:cs typeface="Liberation Sans"/>
              </a:rPr>
              <a:t>нечистотијата </a:t>
            </a:r>
            <a:r>
              <a:rPr sz="3200" spc="-5" dirty="0">
                <a:latin typeface="Liberation Sans"/>
                <a:cs typeface="Liberation Sans"/>
              </a:rPr>
              <a:t>или </a:t>
            </a:r>
            <a:r>
              <a:rPr sz="3200" spc="-20" dirty="0">
                <a:latin typeface="Liberation Sans"/>
                <a:cs typeface="Liberation Sans"/>
              </a:rPr>
              <a:t>остатоците </a:t>
            </a:r>
            <a:r>
              <a:rPr sz="3200" spc="-35" dirty="0">
                <a:latin typeface="Liberation Sans"/>
                <a:cs typeface="Liberation Sans"/>
              </a:rPr>
              <a:t>од  </a:t>
            </a:r>
            <a:r>
              <a:rPr sz="3200" spc="5" dirty="0">
                <a:latin typeface="Liberation Sans"/>
                <a:cs typeface="Liberation Sans"/>
              </a:rPr>
              <a:t>масло </a:t>
            </a:r>
            <a:r>
              <a:rPr sz="3200" spc="-5" dirty="0">
                <a:latin typeface="Liberation Sans"/>
                <a:cs typeface="Liberation Sans"/>
              </a:rPr>
              <a:t>не </a:t>
            </a:r>
            <a:r>
              <a:rPr sz="3200" spc="-50" dirty="0">
                <a:latin typeface="Liberation Sans"/>
                <a:cs typeface="Liberation Sans"/>
              </a:rPr>
              <a:t>метете </a:t>
            </a:r>
            <a:r>
              <a:rPr sz="3200" dirty="0">
                <a:latin typeface="Liberation Sans"/>
                <a:cs typeface="Liberation Sans"/>
              </a:rPr>
              <a:t>ги </a:t>
            </a:r>
            <a:r>
              <a:rPr sz="3200" spc="-15" dirty="0">
                <a:latin typeface="Liberation Sans"/>
                <a:cs typeface="Liberation Sans"/>
              </a:rPr>
              <a:t>во </a:t>
            </a:r>
            <a:r>
              <a:rPr sz="3200" spc="-5" dirty="0">
                <a:latin typeface="Liberation Sans"/>
                <a:cs typeface="Liberation Sans"/>
              </a:rPr>
              <a:t>канализациските</a:t>
            </a:r>
            <a:r>
              <a:rPr sz="3200" spc="35" dirty="0">
                <a:latin typeface="Liberation Sans"/>
                <a:cs typeface="Liberation Sans"/>
              </a:rPr>
              <a:t> </a:t>
            </a:r>
            <a:r>
              <a:rPr sz="3200" spc="-20" dirty="0">
                <a:latin typeface="Liberation Sans"/>
                <a:cs typeface="Liberation Sans"/>
              </a:rPr>
              <a:t>отвори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8610" y="3510279"/>
            <a:ext cx="6908165" cy="9690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071245" marR="5080" indent="-1059180">
              <a:lnSpc>
                <a:spcPts val="3590"/>
              </a:lnSpc>
              <a:spcBef>
                <a:spcPts val="425"/>
              </a:spcBef>
            </a:pPr>
            <a:r>
              <a:rPr sz="3200" dirty="0">
                <a:latin typeface="Liberation Sans"/>
                <a:cs typeface="Liberation Sans"/>
              </a:rPr>
              <a:t>3.Какви </a:t>
            </a:r>
            <a:r>
              <a:rPr sz="3200" spc="-20" dirty="0">
                <a:latin typeface="Liberation Sans"/>
                <a:cs typeface="Liberation Sans"/>
              </a:rPr>
              <a:t>можат </a:t>
            </a:r>
            <a:r>
              <a:rPr sz="3200" spc="-5" dirty="0">
                <a:latin typeface="Liberation Sans"/>
                <a:cs typeface="Liberation Sans"/>
              </a:rPr>
              <a:t>да </a:t>
            </a:r>
            <a:r>
              <a:rPr sz="3200" spc="-30" dirty="0">
                <a:latin typeface="Liberation Sans"/>
                <a:cs typeface="Liberation Sans"/>
              </a:rPr>
              <a:t>бидат </a:t>
            </a:r>
            <a:r>
              <a:rPr sz="3200" spc="-15" dirty="0">
                <a:latin typeface="Liberation Sans"/>
                <a:cs typeface="Liberation Sans"/>
              </a:rPr>
              <a:t>изворите </a:t>
            </a:r>
            <a:r>
              <a:rPr sz="3200" spc="-5" dirty="0">
                <a:latin typeface="Liberation Sans"/>
                <a:cs typeface="Liberation Sans"/>
              </a:rPr>
              <a:t>на  </a:t>
            </a:r>
            <a:r>
              <a:rPr sz="3200" spc="-15" dirty="0">
                <a:latin typeface="Liberation Sans"/>
                <a:cs typeface="Liberation Sans"/>
              </a:rPr>
              <a:t>загадување </a:t>
            </a:r>
            <a:r>
              <a:rPr sz="3200" spc="-5" dirty="0">
                <a:latin typeface="Liberation Sans"/>
                <a:cs typeface="Liberation Sans"/>
              </a:rPr>
              <a:t>на </a:t>
            </a:r>
            <a:r>
              <a:rPr sz="3200" spc="-30" dirty="0">
                <a:latin typeface="Liberation Sans"/>
                <a:cs typeface="Liberation Sans"/>
              </a:rPr>
              <a:t>воздухот?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9679" y="3054350"/>
            <a:ext cx="5032375" cy="18796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065" marR="5080" algn="ctr">
              <a:lnSpc>
                <a:spcPts val="3590"/>
              </a:lnSpc>
              <a:spcBef>
                <a:spcPts val="425"/>
              </a:spcBef>
            </a:pPr>
            <a:r>
              <a:rPr sz="3200" spc="-10" dirty="0">
                <a:latin typeface="Liberation Sans"/>
                <a:cs typeface="Liberation Sans"/>
              </a:rPr>
              <a:t>3.Изворите </a:t>
            </a:r>
            <a:r>
              <a:rPr sz="3200" spc="-5" dirty="0">
                <a:latin typeface="Liberation Sans"/>
                <a:cs typeface="Liberation Sans"/>
              </a:rPr>
              <a:t>на</a:t>
            </a:r>
            <a:r>
              <a:rPr sz="3200" spc="-40" dirty="0">
                <a:latin typeface="Liberation Sans"/>
                <a:cs typeface="Liberation Sans"/>
              </a:rPr>
              <a:t> </a:t>
            </a:r>
            <a:r>
              <a:rPr sz="3200" spc="-15" dirty="0">
                <a:latin typeface="Liberation Sans"/>
                <a:cs typeface="Liberation Sans"/>
              </a:rPr>
              <a:t>загадување  </a:t>
            </a:r>
            <a:r>
              <a:rPr sz="3200" spc="-5" dirty="0">
                <a:latin typeface="Liberation Sans"/>
                <a:cs typeface="Liberation Sans"/>
              </a:rPr>
              <a:t>на </a:t>
            </a:r>
            <a:r>
              <a:rPr sz="3200" spc="-30" dirty="0">
                <a:latin typeface="Liberation Sans"/>
                <a:cs typeface="Liberation Sans"/>
              </a:rPr>
              <a:t>воздухот</a:t>
            </a:r>
            <a:r>
              <a:rPr sz="3200" spc="-25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се:</a:t>
            </a:r>
            <a:endParaRPr sz="3200">
              <a:latin typeface="Liberation Sans"/>
              <a:cs typeface="Liberation Sans"/>
            </a:endParaRPr>
          </a:p>
          <a:p>
            <a:pPr marL="3810" algn="ctr">
              <a:lnSpc>
                <a:spcPts val="3379"/>
              </a:lnSpc>
            </a:pPr>
            <a:r>
              <a:rPr sz="3200" spc="-10" dirty="0">
                <a:latin typeface="Liberation Sans"/>
                <a:cs typeface="Liberation Sans"/>
              </a:rPr>
              <a:t>-природни</a:t>
            </a:r>
            <a:r>
              <a:rPr sz="3200" spc="-2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и</a:t>
            </a:r>
            <a:endParaRPr sz="3200">
              <a:latin typeface="Liberation Sans"/>
              <a:cs typeface="Liberation Sans"/>
            </a:endParaRPr>
          </a:p>
          <a:p>
            <a:pPr marL="5080" algn="ctr">
              <a:lnSpc>
                <a:spcPts val="3710"/>
              </a:lnSpc>
            </a:pPr>
            <a:r>
              <a:rPr sz="3200" spc="-20" dirty="0">
                <a:latin typeface="Liberation Sans"/>
                <a:cs typeface="Liberation Sans"/>
              </a:rPr>
              <a:t>-вештачки.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3310" y="3737609"/>
            <a:ext cx="53676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000000"/>
                </a:solidFill>
              </a:rPr>
              <a:t>4.Што </a:t>
            </a:r>
            <a:r>
              <a:rPr sz="3200" dirty="0">
                <a:solidFill>
                  <a:srgbClr val="000000"/>
                </a:solidFill>
              </a:rPr>
              <a:t>е</a:t>
            </a:r>
            <a:r>
              <a:rPr sz="3200" spc="-40" dirty="0">
                <a:solidFill>
                  <a:srgbClr val="000000"/>
                </a:solidFill>
              </a:rPr>
              <a:t> </a:t>
            </a:r>
            <a:r>
              <a:rPr sz="3200" spc="-15" dirty="0">
                <a:solidFill>
                  <a:srgbClr val="000000"/>
                </a:solidFill>
              </a:rPr>
              <a:t>БИОДИВЕРЗИТЕТ?</a:t>
            </a:r>
            <a:endParaRPr sz="3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969" y="3281679"/>
            <a:ext cx="8512810" cy="14249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1270" algn="ctr">
              <a:lnSpc>
                <a:spcPts val="3590"/>
              </a:lnSpc>
              <a:spcBef>
                <a:spcPts val="425"/>
              </a:spcBef>
            </a:pPr>
            <a:r>
              <a:rPr sz="3200" spc="-15" dirty="0">
                <a:latin typeface="Liberation Sans"/>
                <a:cs typeface="Liberation Sans"/>
              </a:rPr>
              <a:t>4.Разновидноста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10" dirty="0">
                <a:latin typeface="Liberation Sans"/>
                <a:cs typeface="Liberation Sans"/>
              </a:rPr>
              <a:t>распространетоста </a:t>
            </a:r>
            <a:r>
              <a:rPr sz="3200" spc="-5" dirty="0">
                <a:latin typeface="Liberation Sans"/>
                <a:cs typeface="Liberation Sans"/>
              </a:rPr>
              <a:t>на  </a:t>
            </a:r>
            <a:r>
              <a:rPr sz="3200" spc="-20" dirty="0">
                <a:latin typeface="Liberation Sans"/>
                <a:cs typeface="Liberation Sans"/>
              </a:rPr>
              <a:t>растителниот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15" dirty="0">
                <a:latin typeface="Liberation Sans"/>
                <a:cs typeface="Liberation Sans"/>
              </a:rPr>
              <a:t>животински </a:t>
            </a:r>
            <a:r>
              <a:rPr sz="3200" spc="-35" dirty="0">
                <a:latin typeface="Liberation Sans"/>
                <a:cs typeface="Liberation Sans"/>
              </a:rPr>
              <a:t>свет </a:t>
            </a:r>
            <a:r>
              <a:rPr sz="3200" dirty="0">
                <a:latin typeface="Liberation Sans"/>
                <a:cs typeface="Liberation Sans"/>
              </a:rPr>
              <a:t>се </a:t>
            </a:r>
            <a:r>
              <a:rPr sz="3200" spc="-5" dirty="0">
                <a:latin typeface="Liberation Sans"/>
                <a:cs typeface="Liberation Sans"/>
              </a:rPr>
              <a:t>нарекува  </a:t>
            </a:r>
            <a:r>
              <a:rPr sz="3200" spc="-15" dirty="0">
                <a:latin typeface="Liberation Sans"/>
                <a:cs typeface="Liberation Sans"/>
              </a:rPr>
              <a:t>БИОДИВЕРЗИТЕТ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8020" y="3737609"/>
            <a:ext cx="61912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000000"/>
                </a:solidFill>
              </a:rPr>
              <a:t>4.Што </a:t>
            </a:r>
            <a:r>
              <a:rPr sz="3200" dirty="0">
                <a:solidFill>
                  <a:srgbClr val="000000"/>
                </a:solidFill>
              </a:rPr>
              <a:t>е </a:t>
            </a:r>
            <a:r>
              <a:rPr sz="3200" spc="-5" dirty="0">
                <a:solidFill>
                  <a:srgbClr val="000000"/>
                </a:solidFill>
              </a:rPr>
              <a:t>емисија на</a:t>
            </a:r>
            <a:r>
              <a:rPr sz="3200" spc="-20" dirty="0">
                <a:solidFill>
                  <a:srgbClr val="000000"/>
                </a:solidFill>
              </a:rPr>
              <a:t> </a:t>
            </a:r>
            <a:r>
              <a:rPr sz="3200" spc="-15" dirty="0">
                <a:solidFill>
                  <a:srgbClr val="000000"/>
                </a:solidFill>
              </a:rPr>
              <a:t>загадување?</a:t>
            </a:r>
            <a:endParaRPr sz="3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1209" y="3281679"/>
            <a:ext cx="8481695" cy="14249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065" marR="5080" indent="12065" algn="ctr">
              <a:lnSpc>
                <a:spcPts val="3590"/>
              </a:lnSpc>
              <a:spcBef>
                <a:spcPts val="425"/>
              </a:spcBef>
            </a:pPr>
            <a:r>
              <a:rPr sz="3200" spc="-5" dirty="0">
                <a:latin typeface="Liberation Sans"/>
                <a:cs typeface="Liberation Sans"/>
              </a:rPr>
              <a:t>4.емисија </a:t>
            </a:r>
            <a:r>
              <a:rPr sz="3200" dirty="0">
                <a:latin typeface="Liberation Sans"/>
                <a:cs typeface="Liberation Sans"/>
              </a:rPr>
              <a:t>е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Liberation Sans"/>
                <a:cs typeface="Liberation Sans"/>
              </a:rPr>
              <a:t>испуштање</a:t>
            </a:r>
            <a:r>
              <a:rPr sz="3200" b="1" dirty="0">
                <a:latin typeface="Liberation Sans"/>
                <a:cs typeface="Liberation Sans"/>
              </a:rPr>
              <a:t> </a:t>
            </a:r>
            <a:r>
              <a:rPr sz="3200" spc="-5" dirty="0">
                <a:latin typeface="Liberation Sans"/>
                <a:cs typeface="Liberation Sans"/>
              </a:rPr>
              <a:t>на </a:t>
            </a:r>
            <a:r>
              <a:rPr sz="3200" spc="-20" dirty="0">
                <a:latin typeface="Liberation Sans"/>
                <a:cs typeface="Liberation Sans"/>
              </a:rPr>
              <a:t>загадувачки  </a:t>
            </a:r>
            <a:r>
              <a:rPr sz="3200" spc="-5" dirty="0">
                <a:latin typeface="Liberation Sans"/>
                <a:cs typeface="Liberation Sans"/>
              </a:rPr>
              <a:t>Супстанци </a:t>
            </a:r>
            <a:r>
              <a:rPr sz="3200" spc="-40" dirty="0">
                <a:latin typeface="Liberation Sans"/>
                <a:cs typeface="Liberation Sans"/>
              </a:rPr>
              <a:t>од </a:t>
            </a:r>
            <a:r>
              <a:rPr sz="3200" spc="-20" dirty="0">
                <a:latin typeface="Liberation Sans"/>
                <a:cs typeface="Liberation Sans"/>
              </a:rPr>
              <a:t>загадувачи </a:t>
            </a:r>
            <a:r>
              <a:rPr sz="3200" spc="-15" dirty="0">
                <a:latin typeface="Liberation Sans"/>
                <a:cs typeface="Liberation Sans"/>
              </a:rPr>
              <a:t>во </a:t>
            </a:r>
            <a:r>
              <a:rPr sz="3200" spc="-30" dirty="0">
                <a:latin typeface="Liberation Sans"/>
                <a:cs typeface="Liberation Sans"/>
              </a:rPr>
              <a:t>воздухот  </a:t>
            </a:r>
            <a:r>
              <a:rPr sz="3200" spc="-5" dirty="0">
                <a:latin typeface="Liberation Sans"/>
                <a:cs typeface="Liberation Sans"/>
              </a:rPr>
              <a:t>(емисија </a:t>
            </a:r>
            <a:r>
              <a:rPr sz="3200" spc="-35" dirty="0">
                <a:latin typeface="Liberation Sans"/>
                <a:cs typeface="Liberation Sans"/>
              </a:rPr>
              <a:t>од </a:t>
            </a:r>
            <a:r>
              <a:rPr sz="3200" spc="-10" dirty="0">
                <a:latin typeface="Liberation Sans"/>
                <a:cs typeface="Liberation Sans"/>
              </a:rPr>
              <a:t>природни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10" dirty="0">
                <a:latin typeface="Liberation Sans"/>
                <a:cs typeface="Liberation Sans"/>
              </a:rPr>
              <a:t>антропогени извори)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3590" y="1915159"/>
            <a:ext cx="8921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00"/>
                </a:solidFill>
              </a:rPr>
              <a:t>К</a:t>
            </a:r>
            <a:r>
              <a:rPr sz="3200" spc="5" dirty="0">
                <a:solidFill>
                  <a:srgbClr val="000000"/>
                </a:solidFill>
              </a:rPr>
              <a:t>в</a:t>
            </a:r>
            <a:r>
              <a:rPr sz="3200" spc="-5" dirty="0">
                <a:solidFill>
                  <a:srgbClr val="000000"/>
                </a:solidFill>
              </a:rPr>
              <a:t>из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2880360" y="2907029"/>
            <a:ext cx="4571999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3281679"/>
            <a:ext cx="8916670" cy="142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ctr">
              <a:lnSpc>
                <a:spcPts val="3715"/>
              </a:lnSpc>
              <a:spcBef>
                <a:spcPts val="100"/>
              </a:spcBef>
            </a:pPr>
            <a:r>
              <a:rPr sz="3200" spc="-20" dirty="0">
                <a:latin typeface="Liberation Sans"/>
                <a:cs typeface="Liberation Sans"/>
              </a:rPr>
              <a:t>5.Од </a:t>
            </a:r>
            <a:r>
              <a:rPr sz="3200" spc="-15" dirty="0">
                <a:latin typeface="Liberation Sans"/>
                <a:cs typeface="Liberation Sans"/>
              </a:rPr>
              <a:t>што </a:t>
            </a:r>
            <a:r>
              <a:rPr sz="3200" dirty="0">
                <a:latin typeface="Liberation Sans"/>
                <a:cs typeface="Liberation Sans"/>
              </a:rPr>
              <a:t>е </a:t>
            </a:r>
            <a:r>
              <a:rPr sz="3200" spc="-5" dirty="0">
                <a:latin typeface="Liberation Sans"/>
                <a:cs typeface="Liberation Sans"/>
              </a:rPr>
              <a:t>составен </a:t>
            </a:r>
            <a:r>
              <a:rPr sz="3200" spc="-30" dirty="0">
                <a:latin typeface="Liberation Sans"/>
                <a:cs typeface="Liberation Sans"/>
              </a:rPr>
              <a:t>воздухот?</a:t>
            </a:r>
            <a:endParaRPr sz="3200">
              <a:latin typeface="Liberation Sans"/>
              <a:cs typeface="Liberation Sans"/>
            </a:endParaRPr>
          </a:p>
          <a:p>
            <a:pPr marL="12700" marR="5080" algn="ctr">
              <a:lnSpc>
                <a:spcPts val="3590"/>
              </a:lnSpc>
              <a:spcBef>
                <a:spcPts val="200"/>
              </a:spcBef>
            </a:pPr>
            <a:r>
              <a:rPr sz="3200" spc="-35" dirty="0">
                <a:latin typeface="Liberation Sans"/>
                <a:cs typeface="Liberation Sans"/>
              </a:rPr>
              <a:t>Наведете </a:t>
            </a:r>
            <a:r>
              <a:rPr sz="3200" spc="-10" dirty="0">
                <a:latin typeface="Liberation Sans"/>
                <a:cs typeface="Liberation Sans"/>
              </a:rPr>
              <a:t>гасови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15" dirty="0">
                <a:latin typeface="Liberation Sans"/>
                <a:cs typeface="Liberation Sans"/>
              </a:rPr>
              <a:t>останати елементи </a:t>
            </a:r>
            <a:r>
              <a:rPr sz="3200" spc="-35" dirty="0">
                <a:latin typeface="Liberation Sans"/>
                <a:cs typeface="Liberation Sans"/>
              </a:rPr>
              <a:t>од </a:t>
            </a:r>
            <a:r>
              <a:rPr sz="3200" spc="10" dirty="0">
                <a:latin typeface="Liberation Sans"/>
                <a:cs typeface="Liberation Sans"/>
              </a:rPr>
              <a:t>кои </a:t>
            </a:r>
            <a:r>
              <a:rPr sz="3200" dirty="0">
                <a:latin typeface="Liberation Sans"/>
                <a:cs typeface="Liberation Sans"/>
              </a:rPr>
              <a:t>е  </a:t>
            </a:r>
            <a:r>
              <a:rPr sz="3200" spc="-5" dirty="0">
                <a:latin typeface="Liberation Sans"/>
                <a:cs typeface="Liberation Sans"/>
              </a:rPr>
              <a:t>составен</a:t>
            </a:r>
            <a:r>
              <a:rPr sz="3200" spc="-15" dirty="0">
                <a:latin typeface="Liberation Sans"/>
                <a:cs typeface="Liberation Sans"/>
              </a:rPr>
              <a:t> </a:t>
            </a:r>
            <a:r>
              <a:rPr sz="3200" spc="-30" dirty="0">
                <a:latin typeface="Liberation Sans"/>
                <a:cs typeface="Liberation Sans"/>
              </a:rPr>
              <a:t>воздухот!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27200" y="2825750"/>
            <a:ext cx="6614159" cy="23368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346960" marR="2329180" indent="635" algn="ctr">
              <a:lnSpc>
                <a:spcPts val="3590"/>
              </a:lnSpc>
              <a:spcBef>
                <a:spcPts val="425"/>
              </a:spcBef>
            </a:pPr>
            <a:r>
              <a:rPr sz="3200" spc="-70" dirty="0">
                <a:latin typeface="Liberation Sans"/>
                <a:cs typeface="Liberation Sans"/>
              </a:rPr>
              <a:t>5.Азот,  </a:t>
            </a:r>
            <a:r>
              <a:rPr sz="3200" dirty="0">
                <a:latin typeface="Liberation Sans"/>
                <a:cs typeface="Liberation Sans"/>
              </a:rPr>
              <a:t>К</a:t>
            </a:r>
            <a:r>
              <a:rPr sz="3200" spc="-5" dirty="0">
                <a:latin typeface="Liberation Sans"/>
                <a:cs typeface="Liberation Sans"/>
              </a:rPr>
              <a:t>ис</a:t>
            </a:r>
            <a:r>
              <a:rPr sz="3200" spc="30" dirty="0">
                <a:latin typeface="Liberation Sans"/>
                <a:cs typeface="Liberation Sans"/>
              </a:rPr>
              <a:t>л</a:t>
            </a:r>
            <a:r>
              <a:rPr sz="3200" spc="5" dirty="0">
                <a:latin typeface="Liberation Sans"/>
                <a:cs typeface="Liberation Sans"/>
              </a:rPr>
              <a:t>ор</a:t>
            </a:r>
            <a:r>
              <a:rPr sz="3200" spc="-75" dirty="0">
                <a:latin typeface="Liberation Sans"/>
                <a:cs typeface="Liberation Sans"/>
              </a:rPr>
              <a:t>о</a:t>
            </a:r>
            <a:r>
              <a:rPr sz="3200" spc="10" dirty="0">
                <a:latin typeface="Liberation Sans"/>
                <a:cs typeface="Liberation Sans"/>
              </a:rPr>
              <a:t>д</a:t>
            </a:r>
            <a:r>
              <a:rPr sz="3200" dirty="0">
                <a:latin typeface="Liberation Sans"/>
                <a:cs typeface="Liberation Sans"/>
              </a:rPr>
              <a:t>,</a:t>
            </a:r>
            <a:endParaRPr sz="3200">
              <a:latin typeface="Liberation Sans"/>
              <a:cs typeface="Liberation Sans"/>
            </a:endParaRPr>
          </a:p>
          <a:p>
            <a:pPr marL="12700" marR="5080" algn="ctr">
              <a:lnSpc>
                <a:spcPts val="3590"/>
              </a:lnSpc>
            </a:pPr>
            <a:r>
              <a:rPr sz="3200" spc="-20" dirty="0">
                <a:latin typeface="Liberation Sans"/>
                <a:cs typeface="Liberation Sans"/>
              </a:rPr>
              <a:t>Јаглерод </a:t>
            </a:r>
            <a:r>
              <a:rPr sz="3200" dirty="0">
                <a:latin typeface="Liberation Sans"/>
                <a:cs typeface="Liberation Sans"/>
              </a:rPr>
              <a:t>моноксид и </a:t>
            </a:r>
            <a:r>
              <a:rPr sz="3200" spc="-10" dirty="0">
                <a:latin typeface="Liberation Sans"/>
                <a:cs typeface="Liberation Sans"/>
              </a:rPr>
              <a:t>други</a:t>
            </a:r>
            <a:r>
              <a:rPr sz="3200" spc="-40" dirty="0">
                <a:latin typeface="Liberation Sans"/>
                <a:cs typeface="Liberation Sans"/>
              </a:rPr>
              <a:t> </a:t>
            </a:r>
            <a:r>
              <a:rPr sz="3200" spc="-10" dirty="0">
                <a:latin typeface="Liberation Sans"/>
                <a:cs typeface="Liberation Sans"/>
              </a:rPr>
              <a:t>гасови,  </a:t>
            </a:r>
            <a:r>
              <a:rPr sz="3200" spc="-15" dirty="0">
                <a:latin typeface="Liberation Sans"/>
                <a:cs typeface="Liberation Sans"/>
              </a:rPr>
              <a:t>Водена</a:t>
            </a:r>
            <a:r>
              <a:rPr sz="3200" spc="-5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пареа,</a:t>
            </a:r>
            <a:endParaRPr sz="3200">
              <a:latin typeface="Liberation Sans"/>
              <a:cs typeface="Liberation Sans"/>
            </a:endParaRPr>
          </a:p>
          <a:p>
            <a:pPr marL="6985" algn="ctr">
              <a:lnSpc>
                <a:spcPts val="3510"/>
              </a:lnSpc>
            </a:pPr>
            <a:r>
              <a:rPr sz="3200" spc="-5" dirty="0">
                <a:latin typeface="Liberation Sans"/>
                <a:cs typeface="Liberation Sans"/>
              </a:rPr>
              <a:t>Честички на</a:t>
            </a:r>
            <a:r>
              <a:rPr sz="3200" spc="-15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прав.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209" y="3281679"/>
            <a:ext cx="8992235" cy="14249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065" marR="5080" algn="ctr">
              <a:lnSpc>
                <a:spcPts val="3590"/>
              </a:lnSpc>
              <a:spcBef>
                <a:spcPts val="425"/>
              </a:spcBef>
            </a:pPr>
            <a:r>
              <a:rPr sz="3200" spc="-10" dirty="0">
                <a:latin typeface="Liberation Sans"/>
                <a:cs typeface="Liberation Sans"/>
              </a:rPr>
              <a:t>5.Зошто </a:t>
            </a:r>
            <a:r>
              <a:rPr sz="3200" dirty="0">
                <a:latin typeface="Liberation Sans"/>
                <a:cs typeface="Liberation Sans"/>
              </a:rPr>
              <a:t>се опасни </a:t>
            </a:r>
            <a:r>
              <a:rPr sz="3200" spc="-10" dirty="0">
                <a:latin typeface="Liberation Sans"/>
                <a:cs typeface="Liberation Sans"/>
              </a:rPr>
              <a:t>според </a:t>
            </a:r>
            <a:r>
              <a:rPr sz="3200" spc="-5" dirty="0">
                <a:latin typeface="Liberation Sans"/>
                <a:cs typeface="Liberation Sans"/>
              </a:rPr>
              <a:t>Европската </a:t>
            </a:r>
            <a:r>
              <a:rPr sz="3200" spc="-15" dirty="0">
                <a:latin typeface="Liberation Sans"/>
                <a:cs typeface="Liberation Sans"/>
              </a:rPr>
              <a:t>агенција  </a:t>
            </a:r>
            <a:r>
              <a:rPr sz="3200" spc="-5" dirty="0">
                <a:latin typeface="Liberation Sans"/>
                <a:cs typeface="Liberation Sans"/>
              </a:rPr>
              <a:t>за </a:t>
            </a:r>
            <a:r>
              <a:rPr sz="3200" spc="-30" dirty="0">
                <a:latin typeface="Liberation Sans"/>
                <a:cs typeface="Liberation Sans"/>
              </a:rPr>
              <a:t>животната</a:t>
            </a:r>
            <a:endParaRPr sz="3200">
              <a:latin typeface="Liberation Sans"/>
              <a:cs typeface="Liberation Sans"/>
            </a:endParaRPr>
          </a:p>
          <a:p>
            <a:pPr marL="2540" algn="ctr">
              <a:lnSpc>
                <a:spcPts val="3510"/>
              </a:lnSpc>
            </a:pPr>
            <a:r>
              <a:rPr sz="3200" spc="-10" dirty="0">
                <a:latin typeface="Liberation Sans"/>
                <a:cs typeface="Liberation Sans"/>
              </a:rPr>
              <a:t>средина, </a:t>
            </a:r>
            <a:r>
              <a:rPr sz="3200" spc="-125" dirty="0">
                <a:latin typeface="Liberation Sans"/>
                <a:cs typeface="Liberation Sans"/>
              </a:rPr>
              <a:t>т.н</a:t>
            </a:r>
            <a:r>
              <a:rPr sz="3200" spc="-30" dirty="0">
                <a:latin typeface="Liberation Sans"/>
                <a:cs typeface="Liberation Sans"/>
              </a:rPr>
              <a:t> </a:t>
            </a:r>
            <a:r>
              <a:rPr sz="3200" spc="-5" dirty="0">
                <a:latin typeface="Liberation Sans"/>
                <a:cs typeface="Liberation Sans"/>
              </a:rPr>
              <a:t>ПМ-честички?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5650" y="2598420"/>
            <a:ext cx="8556625" cy="279146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 indent="-3175" algn="ctr">
              <a:lnSpc>
                <a:spcPct val="93400"/>
              </a:lnSpc>
              <a:spcBef>
                <a:spcPts val="350"/>
              </a:spcBef>
            </a:pPr>
            <a:r>
              <a:rPr sz="3200" spc="-10" dirty="0">
                <a:latin typeface="Liberation Sans"/>
                <a:cs typeface="Liberation Sans"/>
              </a:rPr>
              <a:t>5.Според </a:t>
            </a:r>
            <a:r>
              <a:rPr sz="3200" spc="-5" dirty="0">
                <a:latin typeface="Liberation Sans"/>
                <a:cs typeface="Liberation Sans"/>
              </a:rPr>
              <a:t>Европската </a:t>
            </a:r>
            <a:r>
              <a:rPr sz="3200" spc="-15" dirty="0">
                <a:latin typeface="Liberation Sans"/>
                <a:cs typeface="Liberation Sans"/>
              </a:rPr>
              <a:t>агенција </a:t>
            </a:r>
            <a:r>
              <a:rPr sz="3200" spc="-5" dirty="0">
                <a:latin typeface="Liberation Sans"/>
                <a:cs typeface="Liberation Sans"/>
              </a:rPr>
              <a:t>за </a:t>
            </a:r>
            <a:r>
              <a:rPr sz="3200" spc="-30" dirty="0">
                <a:latin typeface="Liberation Sans"/>
                <a:cs typeface="Liberation Sans"/>
              </a:rPr>
              <a:t>животната  </a:t>
            </a:r>
            <a:r>
              <a:rPr sz="3200" spc="-10" dirty="0">
                <a:latin typeface="Liberation Sans"/>
                <a:cs typeface="Liberation Sans"/>
              </a:rPr>
              <a:t>средина, </a:t>
            </a:r>
            <a:r>
              <a:rPr sz="3200" spc="-125" dirty="0">
                <a:latin typeface="Liberation Sans"/>
                <a:cs typeface="Liberation Sans"/>
              </a:rPr>
              <a:t>т.н </a:t>
            </a:r>
            <a:r>
              <a:rPr sz="3200" spc="-5" dirty="0">
                <a:latin typeface="Liberation Sans"/>
                <a:cs typeface="Liberation Sans"/>
              </a:rPr>
              <a:t>ПМ-честички </a:t>
            </a:r>
            <a:r>
              <a:rPr sz="3200" spc="-20" dirty="0">
                <a:latin typeface="Liberation Sans"/>
                <a:cs typeface="Liberation Sans"/>
              </a:rPr>
              <a:t>можат </a:t>
            </a:r>
            <a:r>
              <a:rPr sz="3200" spc="-5" dirty="0">
                <a:latin typeface="Liberation Sans"/>
                <a:cs typeface="Liberation Sans"/>
              </a:rPr>
              <a:t>да  </a:t>
            </a:r>
            <a:r>
              <a:rPr sz="3200" spc="-10" dirty="0">
                <a:latin typeface="Liberation Sans"/>
                <a:cs typeface="Liberation Sans"/>
              </a:rPr>
              <a:t>предизвикаат </a:t>
            </a:r>
            <a:r>
              <a:rPr sz="3200" spc="-5" dirty="0">
                <a:latin typeface="Liberation Sans"/>
                <a:cs typeface="Liberation Sans"/>
              </a:rPr>
              <a:t>или </a:t>
            </a:r>
            <a:r>
              <a:rPr sz="3200" spc="5" dirty="0">
                <a:latin typeface="Liberation Sans"/>
                <a:cs typeface="Liberation Sans"/>
              </a:rPr>
              <a:t>да </a:t>
            </a:r>
            <a:r>
              <a:rPr sz="3200" dirty="0">
                <a:latin typeface="Liberation Sans"/>
                <a:cs typeface="Liberation Sans"/>
              </a:rPr>
              <a:t>ги </a:t>
            </a:r>
            <a:r>
              <a:rPr sz="3200" spc="-25" dirty="0">
                <a:latin typeface="Liberation Sans"/>
                <a:cs typeface="Liberation Sans"/>
              </a:rPr>
              <a:t>влошат  </a:t>
            </a:r>
            <a:r>
              <a:rPr sz="3200" spc="-10" dirty="0">
                <a:latin typeface="Liberation Sans"/>
                <a:cs typeface="Liberation Sans"/>
              </a:rPr>
              <a:t>кардиоваскуларните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35" dirty="0">
                <a:latin typeface="Liberation Sans"/>
                <a:cs typeface="Liberation Sans"/>
              </a:rPr>
              <a:t>белодробниет  </a:t>
            </a:r>
            <a:r>
              <a:rPr sz="3200" spc="-15" dirty="0">
                <a:latin typeface="Liberation Sans"/>
                <a:cs typeface="Liberation Sans"/>
              </a:rPr>
              <a:t>заболувања, предизвикуваат </a:t>
            </a:r>
            <a:r>
              <a:rPr sz="3200" spc="-5" dirty="0">
                <a:latin typeface="Liberation Sans"/>
                <a:cs typeface="Liberation Sans"/>
              </a:rPr>
              <a:t>срцеви напади,  аритмии </a:t>
            </a:r>
            <a:r>
              <a:rPr sz="3200" dirty="0">
                <a:latin typeface="Liberation Sans"/>
                <a:cs typeface="Liberation Sans"/>
              </a:rPr>
              <a:t>и</a:t>
            </a:r>
            <a:r>
              <a:rPr sz="3200" spc="-25" dirty="0">
                <a:latin typeface="Liberation Sans"/>
                <a:cs typeface="Liberation Sans"/>
              </a:rPr>
              <a:t> </a:t>
            </a:r>
            <a:r>
              <a:rPr sz="3200" spc="5" dirty="0">
                <a:latin typeface="Liberation Sans"/>
                <a:cs typeface="Liberation Sans"/>
              </a:rPr>
              <a:t>карцином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0950" y="3316585"/>
            <a:ext cx="50419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dirty="0" smtClean="0"/>
              <a:t>6.Што е загадување?</a:t>
            </a:r>
            <a:endParaRPr lang="en-US" sz="4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0950" y="3316585"/>
            <a:ext cx="50419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Загадување</a:t>
            </a:r>
            <a:r>
              <a:rPr lang="ru-RU" dirty="0" smtClean="0"/>
              <a:t> претставува внесување на нови и некарактеристични материи во </a:t>
            </a:r>
            <a:r>
              <a:rPr lang="ru-RU" dirty="0" smtClean="0">
                <a:hlinkClick r:id="rId2" tooltip="Животна средина"/>
              </a:rPr>
              <a:t>животната средина</a:t>
            </a:r>
            <a:r>
              <a:rPr lang="ru-RU" dirty="0" smtClean="0"/>
              <a:t>,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6062" y="3593584"/>
            <a:ext cx="6042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k-MK" dirty="0" smtClean="0"/>
              <a:t>Наведете 4 мерки за </a:t>
            </a:r>
            <a:r>
              <a:rPr lang="mk-MK" dirty="0" smtClean="0"/>
              <a:t>Заштита на земјиштето од деградација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0950" y="2762588"/>
            <a:ext cx="50419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Рециклирање;</a:t>
            </a:r>
          </a:p>
          <a:p>
            <a:r>
              <a:rPr lang="ru-RU" dirty="0" smtClean="0"/>
              <a:t> Ограничување на пестицидите;</a:t>
            </a:r>
          </a:p>
          <a:p>
            <a:r>
              <a:rPr lang="ru-RU" dirty="0" smtClean="0"/>
              <a:t> Пошумување;</a:t>
            </a:r>
          </a:p>
          <a:p>
            <a:r>
              <a:rPr lang="ru-RU" dirty="0" smtClean="0"/>
              <a:t> Користење на биоразградливи материи;</a:t>
            </a:r>
          </a:p>
          <a:p>
            <a:r>
              <a:rPr lang="ru-RU" dirty="0" smtClean="0"/>
              <a:t> Користење на почвени адитиви; и</a:t>
            </a:r>
          </a:p>
          <a:p>
            <a:r>
              <a:rPr lang="mk-MK" dirty="0" smtClean="0"/>
              <a:t>Подигање на свеста кај населението за заштита на почвите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48689" y="3054350"/>
            <a:ext cx="8611235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24180" algn="ctr">
              <a:lnSpc>
                <a:spcPts val="3665"/>
              </a:lnSpc>
              <a:spcBef>
                <a:spcPts val="100"/>
              </a:spcBef>
            </a:pPr>
            <a:r>
              <a:rPr/>
              <a:t>Домашна</a:t>
            </a:r>
            <a:r>
              <a:rPr spc="-5"/>
              <a:t> </a:t>
            </a:r>
            <a:r>
              <a:rPr spc="-10" smtClean="0"/>
              <a:t>задача:</a:t>
            </a:r>
            <a:r>
              <a:rPr lang="mk-MK" spc="-10" dirty="0" smtClean="0"/>
              <a:t>Што е почвен профил?</a:t>
            </a:r>
            <a:br>
              <a:rPr lang="mk-MK" spc="-10" dirty="0" smtClean="0"/>
            </a:br>
            <a:r>
              <a:rPr lang="mk-MK" spc="-10" dirty="0" smtClean="0"/>
              <a:t>Нацртајте го во тетратките!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961389" y="3963670"/>
            <a:ext cx="8614410" cy="0"/>
          </a:xfrm>
          <a:custGeom>
            <a:avLst/>
            <a:gdLst/>
            <a:ahLst/>
            <a:cxnLst/>
            <a:rect l="l" t="t" r="r" b="b"/>
            <a:pathLst>
              <a:path w="8614410">
                <a:moveTo>
                  <a:pt x="0" y="0"/>
                </a:moveTo>
                <a:lnTo>
                  <a:pt x="8614410" y="0"/>
                </a:lnTo>
              </a:path>
            </a:pathLst>
          </a:custGeom>
          <a:ln w="215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3770"/>
              </a:lnSpc>
              <a:spcBef>
                <a:spcPts val="110"/>
              </a:spcBef>
            </a:pPr>
            <a:endParaRPr spc="-285" dirty="0"/>
          </a:p>
          <a:p>
            <a:pPr marL="4926330">
              <a:lnSpc>
                <a:spcPts val="3770"/>
              </a:lnSpc>
            </a:pPr>
            <a:r>
              <a:rPr spc="-240" dirty="0"/>
              <a:t>Наст.МКрстевска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8000" y="3510279"/>
            <a:ext cx="9048750" cy="9690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912870" marR="5080" indent="-3900170">
              <a:lnSpc>
                <a:spcPts val="3590"/>
              </a:lnSpc>
              <a:spcBef>
                <a:spcPts val="425"/>
              </a:spcBef>
            </a:pPr>
            <a:r>
              <a:rPr sz="3200" spc="5" dirty="0">
                <a:latin typeface="Liberation Sans"/>
                <a:cs typeface="Liberation Sans"/>
              </a:rPr>
              <a:t>Секое </a:t>
            </a:r>
            <a:r>
              <a:rPr sz="3200" spc="-25" dirty="0">
                <a:latin typeface="Liberation Sans"/>
                <a:cs typeface="Liberation Sans"/>
              </a:rPr>
              <a:t>точно </a:t>
            </a:r>
            <a:r>
              <a:rPr sz="3200" spc="-20" dirty="0">
                <a:latin typeface="Liberation Sans"/>
                <a:cs typeface="Liberation Sans"/>
              </a:rPr>
              <a:t>одговорено </a:t>
            </a:r>
            <a:r>
              <a:rPr sz="3200" spc="-5" dirty="0">
                <a:latin typeface="Liberation Sans"/>
                <a:cs typeface="Liberation Sans"/>
              </a:rPr>
              <a:t>прашање </a:t>
            </a:r>
            <a:r>
              <a:rPr sz="3200" dirty="0">
                <a:latin typeface="Liberation Sans"/>
                <a:cs typeface="Liberation Sans"/>
              </a:rPr>
              <a:t>се </a:t>
            </a:r>
            <a:r>
              <a:rPr sz="3200" spc="-30" dirty="0">
                <a:latin typeface="Liberation Sans"/>
                <a:cs typeface="Liberation Sans"/>
              </a:rPr>
              <a:t>бодува </a:t>
            </a:r>
            <a:r>
              <a:rPr sz="3200" spc="10" dirty="0">
                <a:latin typeface="Liberation Sans"/>
                <a:cs typeface="Liberation Sans"/>
              </a:rPr>
              <a:t>со  </a:t>
            </a:r>
            <a:r>
              <a:rPr sz="3200" dirty="0">
                <a:latin typeface="Liberation Sans"/>
                <a:cs typeface="Liberation Sans"/>
              </a:rPr>
              <a:t>1</a:t>
            </a:r>
            <a:r>
              <a:rPr sz="3200" spc="-10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поен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619" y="3737609"/>
            <a:ext cx="87788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000000"/>
                </a:solidFill>
              </a:rPr>
              <a:t>1.Што </a:t>
            </a:r>
            <a:r>
              <a:rPr sz="3200" dirty="0">
                <a:solidFill>
                  <a:srgbClr val="000000"/>
                </a:solidFill>
              </a:rPr>
              <a:t>се </a:t>
            </a:r>
            <a:r>
              <a:rPr sz="3200" spc="-20" dirty="0">
                <a:solidFill>
                  <a:srgbClr val="000000"/>
                </a:solidFill>
              </a:rPr>
              <a:t>кисели </a:t>
            </a:r>
            <a:r>
              <a:rPr sz="3200" spc="-5" dirty="0">
                <a:solidFill>
                  <a:srgbClr val="000000"/>
                </a:solidFill>
              </a:rPr>
              <a:t>дождови </a:t>
            </a:r>
            <a:r>
              <a:rPr sz="3200" dirty="0">
                <a:solidFill>
                  <a:srgbClr val="000000"/>
                </a:solidFill>
              </a:rPr>
              <a:t>и </a:t>
            </a:r>
            <a:r>
              <a:rPr sz="3200" spc="20" dirty="0">
                <a:solidFill>
                  <a:srgbClr val="000000"/>
                </a:solidFill>
              </a:rPr>
              <a:t>како</a:t>
            </a:r>
            <a:r>
              <a:rPr sz="3200" spc="-40" dirty="0">
                <a:solidFill>
                  <a:srgbClr val="000000"/>
                </a:solidFill>
              </a:rPr>
              <a:t> </a:t>
            </a:r>
            <a:r>
              <a:rPr sz="3200" spc="-15" dirty="0">
                <a:solidFill>
                  <a:srgbClr val="000000"/>
                </a:solidFill>
              </a:rPr>
              <a:t>настануваат?</a:t>
            </a: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939" y="2371090"/>
            <a:ext cx="7978140" cy="32473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9255" marR="381000" algn="ctr">
              <a:lnSpc>
                <a:spcPts val="3579"/>
              </a:lnSpc>
              <a:spcBef>
                <a:spcPts val="434"/>
              </a:spcBef>
            </a:pPr>
            <a:r>
              <a:rPr sz="3200" spc="-20" dirty="0">
                <a:latin typeface="Liberation Sans"/>
                <a:cs typeface="Liberation Sans"/>
              </a:rPr>
              <a:t>1.Киселите </a:t>
            </a:r>
            <a:r>
              <a:rPr sz="3200" spc="-10" dirty="0">
                <a:latin typeface="Liberation Sans"/>
                <a:cs typeface="Liberation Sans"/>
              </a:rPr>
              <a:t>дождови </a:t>
            </a:r>
            <a:r>
              <a:rPr sz="3200" dirty="0">
                <a:latin typeface="Liberation Sans"/>
                <a:cs typeface="Liberation Sans"/>
              </a:rPr>
              <a:t>се </a:t>
            </a:r>
            <a:r>
              <a:rPr sz="3200" spc="-10" dirty="0">
                <a:latin typeface="Liberation Sans"/>
                <a:cs typeface="Liberation Sans"/>
              </a:rPr>
              <a:t>формираат </a:t>
            </a:r>
            <a:r>
              <a:rPr sz="3200" spc="-15" dirty="0">
                <a:latin typeface="Liberation Sans"/>
                <a:cs typeface="Liberation Sans"/>
              </a:rPr>
              <a:t>во  Атмосферата, </a:t>
            </a:r>
            <a:r>
              <a:rPr sz="3200" spc="-20" dirty="0">
                <a:latin typeface="Liberation Sans"/>
                <a:cs typeface="Liberation Sans"/>
              </a:rPr>
              <a:t>во</a:t>
            </a:r>
            <a:endParaRPr sz="3200">
              <a:latin typeface="Liberation Sans"/>
              <a:cs typeface="Liberation Sans"/>
            </a:endParaRPr>
          </a:p>
          <a:p>
            <a:pPr marL="709930" marR="701675" algn="ctr">
              <a:lnSpc>
                <a:spcPts val="3590"/>
              </a:lnSpc>
            </a:pPr>
            <a:r>
              <a:rPr sz="3200" dirty="0">
                <a:latin typeface="Liberation Sans"/>
                <a:cs typeface="Liberation Sans"/>
              </a:rPr>
              <a:t>формирање </a:t>
            </a:r>
            <a:r>
              <a:rPr sz="3200" spc="-5" dirty="0">
                <a:latin typeface="Liberation Sans"/>
                <a:cs typeface="Liberation Sans"/>
              </a:rPr>
              <a:t>на </a:t>
            </a:r>
            <a:r>
              <a:rPr sz="3200" spc="-20" dirty="0">
                <a:latin typeface="Liberation Sans"/>
                <a:cs typeface="Liberation Sans"/>
              </a:rPr>
              <a:t>кисели </a:t>
            </a:r>
            <a:r>
              <a:rPr sz="3200" spc="-5" dirty="0">
                <a:latin typeface="Liberation Sans"/>
                <a:cs typeface="Liberation Sans"/>
              </a:rPr>
              <a:t>дождови</a:t>
            </a:r>
            <a:r>
              <a:rPr sz="3200" spc="-85" dirty="0">
                <a:latin typeface="Liberation Sans"/>
                <a:cs typeface="Liberation Sans"/>
              </a:rPr>
              <a:t> </a:t>
            </a:r>
            <a:r>
              <a:rPr sz="3200" dirty="0">
                <a:latin typeface="Liberation Sans"/>
                <a:cs typeface="Liberation Sans"/>
              </a:rPr>
              <a:t>се  </a:t>
            </a:r>
            <a:r>
              <a:rPr sz="3200" spc="-20" dirty="0">
                <a:latin typeface="Liberation Sans"/>
                <a:cs typeface="Liberation Sans"/>
              </a:rPr>
              <a:t>загадувачите:</a:t>
            </a:r>
            <a:r>
              <a:rPr sz="3200" spc="-15" dirty="0">
                <a:latin typeface="Liberation Sans"/>
                <a:cs typeface="Liberation Sans"/>
              </a:rPr>
              <a:t> </a:t>
            </a:r>
            <a:r>
              <a:rPr sz="3200" spc="-25" dirty="0">
                <a:latin typeface="Liberation Sans"/>
                <a:cs typeface="Liberation Sans"/>
              </a:rPr>
              <a:t>сулфур</a:t>
            </a:r>
            <a:endParaRPr sz="3200">
              <a:latin typeface="Liberation Sans"/>
              <a:cs typeface="Liberation Sans"/>
            </a:endParaRPr>
          </a:p>
          <a:p>
            <a:pPr marL="12700" marR="5080" algn="ctr">
              <a:lnSpc>
                <a:spcPts val="3590"/>
              </a:lnSpc>
            </a:pPr>
            <a:r>
              <a:rPr sz="3200" dirty="0">
                <a:latin typeface="Liberation Sans"/>
                <a:cs typeface="Liberation Sans"/>
              </a:rPr>
              <a:t>диоксид и </a:t>
            </a:r>
            <a:r>
              <a:rPr sz="3200" spc="-25" dirty="0">
                <a:latin typeface="Liberation Sans"/>
                <a:cs typeface="Liberation Sans"/>
              </a:rPr>
              <a:t>азотните </a:t>
            </a:r>
            <a:r>
              <a:rPr sz="3200" dirty="0">
                <a:latin typeface="Liberation Sans"/>
                <a:cs typeface="Liberation Sans"/>
              </a:rPr>
              <a:t>оксиди, </a:t>
            </a:r>
            <a:r>
              <a:rPr sz="3200" spc="10" dirty="0">
                <a:latin typeface="Liberation Sans"/>
                <a:cs typeface="Liberation Sans"/>
              </a:rPr>
              <a:t>кои</a:t>
            </a:r>
            <a:r>
              <a:rPr sz="3200" spc="-75" dirty="0">
                <a:latin typeface="Liberation Sans"/>
                <a:cs typeface="Liberation Sans"/>
              </a:rPr>
              <a:t> </a:t>
            </a:r>
            <a:r>
              <a:rPr sz="3200" spc="-10" dirty="0">
                <a:latin typeface="Liberation Sans"/>
                <a:cs typeface="Liberation Sans"/>
              </a:rPr>
              <a:t>реагираат  </a:t>
            </a:r>
            <a:r>
              <a:rPr sz="3200" spc="10" dirty="0">
                <a:latin typeface="Liberation Sans"/>
                <a:cs typeface="Liberation Sans"/>
              </a:rPr>
              <a:t>со </a:t>
            </a:r>
            <a:r>
              <a:rPr sz="3200" spc="-40" dirty="0">
                <a:latin typeface="Liberation Sans"/>
                <a:cs typeface="Liberation Sans"/>
              </a:rPr>
              <a:t>влагата </a:t>
            </a:r>
            <a:r>
              <a:rPr sz="3200" spc="-15" dirty="0">
                <a:latin typeface="Liberation Sans"/>
                <a:cs typeface="Liberation Sans"/>
              </a:rPr>
              <a:t>во атмосферата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10" dirty="0">
                <a:latin typeface="Liberation Sans"/>
                <a:cs typeface="Liberation Sans"/>
              </a:rPr>
              <a:t>формираат  </a:t>
            </a:r>
            <a:r>
              <a:rPr sz="3200" spc="-15" dirty="0">
                <a:latin typeface="Liberation Sans"/>
                <a:cs typeface="Liberation Sans"/>
              </a:rPr>
              <a:t>киселини.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169" y="3510279"/>
            <a:ext cx="8615680" cy="9690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940050" marR="5080" indent="-2927350">
              <a:lnSpc>
                <a:spcPts val="3590"/>
              </a:lnSpc>
              <a:spcBef>
                <a:spcPts val="425"/>
              </a:spcBef>
            </a:pPr>
            <a:r>
              <a:rPr sz="3200" spc="-5" dirty="0">
                <a:latin typeface="Liberation Sans"/>
                <a:cs typeface="Liberation Sans"/>
              </a:rPr>
              <a:t>1.Со </a:t>
            </a:r>
            <a:r>
              <a:rPr sz="3200" spc="15" dirty="0">
                <a:latin typeface="Liberation Sans"/>
                <a:cs typeface="Liberation Sans"/>
              </a:rPr>
              <a:t>клоку </a:t>
            </a:r>
            <a:r>
              <a:rPr sz="3200" spc="-20" dirty="0">
                <a:latin typeface="Liberation Sans"/>
                <a:cs typeface="Liberation Sans"/>
              </a:rPr>
              <a:t>прочистителни </a:t>
            </a:r>
            <a:r>
              <a:rPr sz="3200" spc="-10" dirty="0">
                <a:latin typeface="Liberation Sans"/>
                <a:cs typeface="Liberation Sans"/>
              </a:rPr>
              <a:t>станици </a:t>
            </a:r>
            <a:r>
              <a:rPr sz="3200" spc="-15" dirty="0">
                <a:latin typeface="Liberation Sans"/>
                <a:cs typeface="Liberation Sans"/>
              </a:rPr>
              <a:t>располага  </a:t>
            </a:r>
            <a:r>
              <a:rPr sz="3200" spc="-20" dirty="0">
                <a:latin typeface="Liberation Sans"/>
                <a:cs typeface="Liberation Sans"/>
              </a:rPr>
              <a:t>нашата</a:t>
            </a:r>
            <a:r>
              <a:rPr sz="3200" spc="-10" dirty="0">
                <a:latin typeface="Liberation Sans"/>
                <a:cs typeface="Liberation Sans"/>
              </a:rPr>
              <a:t> земја?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90" y="3510279"/>
            <a:ext cx="9081770" cy="9690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729990" marR="5080" indent="-3717290">
              <a:lnSpc>
                <a:spcPts val="3590"/>
              </a:lnSpc>
              <a:spcBef>
                <a:spcPts val="425"/>
              </a:spcBef>
            </a:pPr>
            <a:r>
              <a:rPr sz="3200" spc="-5" dirty="0">
                <a:latin typeface="Liberation Sans"/>
                <a:cs typeface="Liberation Sans"/>
              </a:rPr>
              <a:t>1.Македонија </a:t>
            </a:r>
            <a:r>
              <a:rPr sz="3200" spc="-20" dirty="0">
                <a:latin typeface="Liberation Sans"/>
                <a:cs typeface="Liberation Sans"/>
              </a:rPr>
              <a:t>располага </a:t>
            </a:r>
            <a:r>
              <a:rPr sz="3200" spc="10" dirty="0">
                <a:latin typeface="Liberation Sans"/>
                <a:cs typeface="Liberation Sans"/>
              </a:rPr>
              <a:t>со </a:t>
            </a:r>
            <a:r>
              <a:rPr sz="3200" spc="-5" dirty="0">
                <a:latin typeface="Liberation Sans"/>
                <a:cs typeface="Liberation Sans"/>
              </a:rPr>
              <a:t>осум </a:t>
            </a:r>
            <a:r>
              <a:rPr sz="3200" spc="-20" dirty="0">
                <a:latin typeface="Liberation Sans"/>
                <a:cs typeface="Liberation Sans"/>
              </a:rPr>
              <a:t>прочистителни  </a:t>
            </a:r>
            <a:r>
              <a:rPr sz="3200" spc="-10" dirty="0">
                <a:latin typeface="Liberation Sans"/>
                <a:cs typeface="Liberation Sans"/>
              </a:rPr>
              <a:t>станици.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6909" y="3281679"/>
            <a:ext cx="8712200" cy="14249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065" marR="5080" algn="ctr">
              <a:lnSpc>
                <a:spcPts val="3590"/>
              </a:lnSpc>
              <a:spcBef>
                <a:spcPts val="425"/>
              </a:spcBef>
            </a:pPr>
            <a:r>
              <a:rPr sz="3200" spc="-20" dirty="0">
                <a:latin typeface="Liberation Sans"/>
                <a:cs typeface="Liberation Sans"/>
              </a:rPr>
              <a:t>2.Загадувањето </a:t>
            </a:r>
            <a:r>
              <a:rPr sz="3200" spc="-5" dirty="0">
                <a:latin typeface="Liberation Sans"/>
                <a:cs typeface="Liberation Sans"/>
              </a:rPr>
              <a:t>на </a:t>
            </a:r>
            <a:r>
              <a:rPr sz="3200" spc="-10" dirty="0">
                <a:latin typeface="Liberation Sans"/>
                <a:cs typeface="Liberation Sans"/>
              </a:rPr>
              <a:t>градските </a:t>
            </a:r>
            <a:r>
              <a:rPr sz="3200" dirty="0">
                <a:latin typeface="Liberation Sans"/>
                <a:cs typeface="Liberation Sans"/>
              </a:rPr>
              <a:t>комунални </a:t>
            </a:r>
            <a:r>
              <a:rPr sz="3200" spc="-30" dirty="0">
                <a:latin typeface="Liberation Sans"/>
                <a:cs typeface="Liberation Sans"/>
              </a:rPr>
              <a:t>води  </a:t>
            </a:r>
            <a:r>
              <a:rPr sz="3200" dirty="0">
                <a:latin typeface="Liberation Sans"/>
                <a:cs typeface="Liberation Sans"/>
              </a:rPr>
              <a:t>се </a:t>
            </a:r>
            <a:r>
              <a:rPr sz="3200" spc="-20" dirty="0">
                <a:latin typeface="Liberation Sans"/>
                <a:cs typeface="Liberation Sans"/>
              </a:rPr>
              <a:t>зголемува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35" dirty="0">
                <a:latin typeface="Liberation Sans"/>
                <a:cs typeface="Liberation Sans"/>
              </a:rPr>
              <a:t>од </a:t>
            </a:r>
            <a:r>
              <a:rPr sz="3200" spc="-15" dirty="0">
                <a:latin typeface="Liberation Sans"/>
                <a:cs typeface="Liberation Sans"/>
              </a:rPr>
              <a:t>сообраќајниците,опишете  </a:t>
            </a:r>
            <a:r>
              <a:rPr sz="3200" spc="15" dirty="0">
                <a:latin typeface="Liberation Sans"/>
                <a:cs typeface="Liberation Sans"/>
              </a:rPr>
              <a:t>како?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1369" y="2371090"/>
            <a:ext cx="8461375" cy="324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" algn="ctr">
              <a:lnSpc>
                <a:spcPts val="3710"/>
              </a:lnSpc>
              <a:spcBef>
                <a:spcPts val="100"/>
              </a:spcBef>
            </a:pPr>
            <a:r>
              <a:rPr sz="3200" spc="-5" dirty="0">
                <a:latin typeface="Liberation Sans"/>
                <a:cs typeface="Liberation Sans"/>
              </a:rPr>
              <a:t>2.Поради</a:t>
            </a:r>
            <a:endParaRPr sz="3200">
              <a:latin typeface="Liberation Sans"/>
              <a:cs typeface="Liberation Sans"/>
            </a:endParaRPr>
          </a:p>
          <a:p>
            <a:pPr marL="71120" marR="60960" algn="ctr">
              <a:lnSpc>
                <a:spcPts val="3590"/>
              </a:lnSpc>
              <a:spcBef>
                <a:spcPts val="195"/>
              </a:spcBef>
            </a:pPr>
            <a:r>
              <a:rPr sz="3200" spc="-15" dirty="0">
                <a:latin typeface="Liberation Sans"/>
                <a:cs typeface="Liberation Sans"/>
              </a:rPr>
              <a:t>користењето </a:t>
            </a:r>
            <a:r>
              <a:rPr sz="3200" spc="-5" dirty="0">
                <a:latin typeface="Liberation Sans"/>
                <a:cs typeface="Liberation Sans"/>
              </a:rPr>
              <a:t>на </a:t>
            </a:r>
            <a:r>
              <a:rPr sz="3200" spc="-15" dirty="0">
                <a:latin typeface="Liberation Sans"/>
                <a:cs typeface="Liberation Sans"/>
              </a:rPr>
              <a:t>сол, </a:t>
            </a:r>
            <a:r>
              <a:rPr sz="3200" spc="5" dirty="0">
                <a:latin typeface="Liberation Sans"/>
                <a:cs typeface="Liberation Sans"/>
              </a:rPr>
              <a:t>песок </a:t>
            </a:r>
            <a:r>
              <a:rPr sz="3200" dirty="0">
                <a:latin typeface="Liberation Sans"/>
                <a:cs typeface="Liberation Sans"/>
              </a:rPr>
              <a:t>и </a:t>
            </a:r>
            <a:r>
              <a:rPr sz="3200" spc="-5" dirty="0">
                <a:latin typeface="Liberation Sans"/>
                <a:cs typeface="Liberation Sans"/>
              </a:rPr>
              <a:t>др. </a:t>
            </a:r>
            <a:r>
              <a:rPr sz="3200" spc="-20" dirty="0">
                <a:latin typeface="Liberation Sans"/>
                <a:cs typeface="Liberation Sans"/>
              </a:rPr>
              <a:t>материи </a:t>
            </a:r>
            <a:r>
              <a:rPr sz="3200" spc="-15" dirty="0">
                <a:latin typeface="Liberation Sans"/>
                <a:cs typeface="Liberation Sans"/>
              </a:rPr>
              <a:t>во  </a:t>
            </a:r>
            <a:r>
              <a:rPr sz="3200" spc="-10" dirty="0">
                <a:latin typeface="Liberation Sans"/>
                <a:cs typeface="Liberation Sans"/>
              </a:rPr>
              <a:t>зимските</a:t>
            </a:r>
            <a:r>
              <a:rPr sz="3200" spc="-5" dirty="0">
                <a:latin typeface="Liberation Sans"/>
                <a:cs typeface="Liberation Sans"/>
              </a:rPr>
              <a:t> месеци.</a:t>
            </a:r>
            <a:endParaRPr sz="3200">
              <a:latin typeface="Liberation Sans"/>
              <a:cs typeface="Liberation Sans"/>
            </a:endParaRPr>
          </a:p>
          <a:p>
            <a:pPr marL="12700" marR="5080" indent="4445" algn="ctr">
              <a:lnSpc>
                <a:spcPts val="3590"/>
              </a:lnSpc>
            </a:pPr>
            <a:r>
              <a:rPr sz="3200" spc="-5" dirty="0">
                <a:latin typeface="Liberation Sans"/>
                <a:cs typeface="Liberation Sans"/>
              </a:rPr>
              <a:t>Овиие </a:t>
            </a:r>
            <a:r>
              <a:rPr sz="3200" spc="-15" dirty="0">
                <a:latin typeface="Liberation Sans"/>
                <a:cs typeface="Liberation Sans"/>
              </a:rPr>
              <a:t>материи </a:t>
            </a:r>
            <a:r>
              <a:rPr sz="3200" spc="10" dirty="0">
                <a:latin typeface="Liberation Sans"/>
                <a:cs typeface="Liberation Sans"/>
              </a:rPr>
              <a:t>со </a:t>
            </a:r>
            <a:r>
              <a:rPr sz="3200" spc="-20" dirty="0">
                <a:latin typeface="Liberation Sans"/>
                <a:cs typeface="Liberation Sans"/>
              </a:rPr>
              <a:t>миењето </a:t>
            </a:r>
            <a:r>
              <a:rPr sz="3200" spc="-5" dirty="0">
                <a:latin typeface="Liberation Sans"/>
                <a:cs typeface="Liberation Sans"/>
              </a:rPr>
              <a:t>на </a:t>
            </a:r>
            <a:r>
              <a:rPr sz="3200" spc="-20" dirty="0">
                <a:latin typeface="Liberation Sans"/>
                <a:cs typeface="Liberation Sans"/>
              </a:rPr>
              <a:t>улиците  </a:t>
            </a:r>
            <a:r>
              <a:rPr sz="3200" dirty="0">
                <a:latin typeface="Liberation Sans"/>
                <a:cs typeface="Liberation Sans"/>
              </a:rPr>
              <a:t>директно </a:t>
            </a:r>
            <a:r>
              <a:rPr sz="3200" spc="-5" dirty="0">
                <a:latin typeface="Liberation Sans"/>
                <a:cs typeface="Liberation Sans"/>
              </a:rPr>
              <a:t>или </a:t>
            </a:r>
            <a:r>
              <a:rPr sz="3200" spc="5" dirty="0">
                <a:latin typeface="Liberation Sans"/>
                <a:cs typeface="Liberation Sans"/>
              </a:rPr>
              <a:t>преку </a:t>
            </a:r>
            <a:r>
              <a:rPr sz="3200" spc="-10" dirty="0">
                <a:latin typeface="Liberation Sans"/>
                <a:cs typeface="Liberation Sans"/>
              </a:rPr>
              <a:t>канализационата </a:t>
            </a:r>
            <a:r>
              <a:rPr sz="3200" spc="-5" dirty="0">
                <a:latin typeface="Liberation Sans"/>
                <a:cs typeface="Liberation Sans"/>
              </a:rPr>
              <a:t>мрежа  за </a:t>
            </a:r>
            <a:r>
              <a:rPr sz="3200" spc="-10" dirty="0">
                <a:latin typeface="Liberation Sans"/>
                <a:cs typeface="Liberation Sans"/>
              </a:rPr>
              <a:t>атмосферските </a:t>
            </a:r>
            <a:r>
              <a:rPr sz="3200" spc="-5" dirty="0">
                <a:latin typeface="Liberation Sans"/>
                <a:cs typeface="Liberation Sans"/>
              </a:rPr>
              <a:t>дождови </a:t>
            </a:r>
            <a:r>
              <a:rPr sz="3200" spc="-15" dirty="0">
                <a:latin typeface="Liberation Sans"/>
                <a:cs typeface="Liberation Sans"/>
              </a:rPr>
              <a:t>стигнуваат </a:t>
            </a:r>
            <a:r>
              <a:rPr sz="3200" spc="-20" dirty="0">
                <a:latin typeface="Liberation Sans"/>
                <a:cs typeface="Liberation Sans"/>
              </a:rPr>
              <a:t>во  </a:t>
            </a:r>
            <a:r>
              <a:rPr sz="3200" spc="-10" dirty="0">
                <a:latin typeface="Liberation Sans"/>
                <a:cs typeface="Liberation Sans"/>
              </a:rPr>
              <a:t>реките </a:t>
            </a:r>
            <a:r>
              <a:rPr sz="3200" spc="-5" dirty="0">
                <a:latin typeface="Liberation Sans"/>
                <a:cs typeface="Liberation Sans"/>
              </a:rPr>
              <a:t>или </a:t>
            </a:r>
            <a:r>
              <a:rPr sz="3200" spc="-25" dirty="0">
                <a:latin typeface="Liberation Sans"/>
                <a:cs typeface="Liberation Sans"/>
              </a:rPr>
              <a:t>водните</a:t>
            </a:r>
            <a:r>
              <a:rPr sz="3200" spc="-10" dirty="0">
                <a:latin typeface="Liberation Sans"/>
                <a:cs typeface="Liberation Sans"/>
              </a:rPr>
              <a:t> акумулации</a:t>
            </a:r>
            <a:endParaRPr sz="3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437</Words>
  <Application>Microsoft Office PowerPoint</Application>
  <PresentationFormat>Custom</PresentationFormat>
  <Paragraphs>58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Повторување за заштита на  воздухот и водите и почвите од  загадување</vt:lpstr>
      <vt:lpstr>Квиз</vt:lpstr>
      <vt:lpstr>Slide 3</vt:lpstr>
      <vt:lpstr>1.Што се кисели дождови и како настануваат?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4.Што е БИОДИВЕРЗИТЕТ?</vt:lpstr>
      <vt:lpstr>Slide 17</vt:lpstr>
      <vt:lpstr>4.Што е емисија на загадување?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Домашна задача:Што е почвен профил? Нацртајте го во тетратките!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Повторување за заштита на  воздухот и водите и почвите од  загадување</dc:title>
  <cp:lastModifiedBy>mimoza</cp:lastModifiedBy>
  <cp:revision>1</cp:revision>
  <dcterms:created xsi:type="dcterms:W3CDTF">2020-05-05T07:51:49Z</dcterms:created>
  <dcterms:modified xsi:type="dcterms:W3CDTF">2020-05-05T07:58:27Z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2020-04-27T00:00:00Z</vt:filetime>
  </property>
  <property fmtid="{D5CDD505-2E9C-101B-9397-08002B2CF9AE}" pid="3" name="Creator">
    <vt:lpwstr>Impress</vt:lpwstr>
  </property>
  <property fmtid="{D5CDD505-2E9C-101B-9397-08002B2CF9AE}" pid="4" name="LastSaved">
    <vt:filetime>2020-05-05T00:00:00Z</vt:filetime>
  </property>
</Properties>
</file>