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FE92F-35C5-49F2-AE6D-D0B235157649}" type="datetimeFigureOut">
              <a:rPr lang="en-US" smtClean="0"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FEC6F-B8F8-43AD-A1AC-F9FE3D2563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latin typeface="Arial" pitchFamily="34" charset="0"/>
                <a:cs typeface="Arial" pitchFamily="34" charset="0"/>
              </a:rPr>
              <a:t>ПОЛУГОДИШЕН ИЗВЕШТАЈ ЗА РАБОТА НА  АКТИВОТ НА ПРЕДМЕТНА НАСТАВА ОД ЦЕНТРАЛНОТО УЧИЛИШТЕ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k-MK" dirty="0" smtClean="0"/>
          </a:p>
          <a:p>
            <a:r>
              <a:rPr lang="mk-MK" dirty="0" smtClean="0">
                <a:solidFill>
                  <a:schemeClr val="tx1"/>
                </a:solidFill>
              </a:rPr>
              <a:t>ООУ,,СТРАШО ПИНЏУР,,КАВАДАРЦИ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текот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првото</a:t>
            </a:r>
            <a:r>
              <a:rPr lang="en-US" dirty="0"/>
              <a:t> </a:t>
            </a:r>
            <a:r>
              <a:rPr lang="en-US" dirty="0" err="1"/>
              <a:t>полугодие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r>
              <a:rPr lang="en-US" dirty="0"/>
              <a:t>, </a:t>
            </a:r>
            <a:r>
              <a:rPr lang="en-US" dirty="0" err="1"/>
              <a:t>Училишниот</a:t>
            </a:r>
            <a:r>
              <a:rPr lang="en-US" dirty="0"/>
              <a:t> </a:t>
            </a:r>
            <a:r>
              <a:rPr lang="en-US" dirty="0" err="1"/>
              <a:t>одбор</a:t>
            </a:r>
            <a:r>
              <a:rPr lang="en-US" dirty="0"/>
              <a:t> </a:t>
            </a:r>
            <a:r>
              <a:rPr lang="en-US" dirty="0" err="1"/>
              <a:t>ги</a:t>
            </a:r>
            <a:r>
              <a:rPr lang="en-US" dirty="0"/>
              <a:t> </a:t>
            </a:r>
            <a:r>
              <a:rPr lang="en-US" dirty="0" err="1"/>
              <a:t>одржа</a:t>
            </a:r>
            <a:r>
              <a:rPr lang="en-US" dirty="0"/>
              <a:t> </a:t>
            </a:r>
            <a:r>
              <a:rPr lang="en-US" dirty="0" err="1"/>
              <a:t>следниве</a:t>
            </a:r>
            <a:r>
              <a:rPr lang="en-US" dirty="0"/>
              <a:t> </a:t>
            </a:r>
            <a:r>
              <a:rPr lang="en-US" dirty="0" err="1"/>
              <a:t>состаноци</a:t>
            </a:r>
            <a:r>
              <a:rPr lang="en-US" dirty="0"/>
              <a:t>: </a:t>
            </a:r>
          </a:p>
          <a:p>
            <a:r>
              <a:rPr lang="en-US" dirty="0"/>
              <a:t> 1. </a:t>
            </a:r>
            <a:r>
              <a:rPr lang="en-US" dirty="0" err="1"/>
              <a:t>Усвојување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Записникот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претходниот</a:t>
            </a:r>
            <a:r>
              <a:rPr lang="en-US" dirty="0"/>
              <a:t> </a:t>
            </a:r>
            <a:r>
              <a:rPr lang="en-US" dirty="0" err="1"/>
              <a:t>состанок</a:t>
            </a:r>
            <a:r>
              <a:rPr lang="en-US" dirty="0"/>
              <a:t>;</a:t>
            </a:r>
          </a:p>
          <a:p>
            <a:r>
              <a:rPr lang="en-US" dirty="0"/>
              <a:t> 2. </a:t>
            </a:r>
            <a:r>
              <a:rPr lang="en-US" dirty="0" err="1"/>
              <a:t>Донесување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усвојување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Годишен</a:t>
            </a:r>
            <a:r>
              <a:rPr lang="en-US" dirty="0"/>
              <a:t> </a:t>
            </a:r>
            <a:r>
              <a:rPr lang="en-US" dirty="0" err="1"/>
              <a:t>извештај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mk-MK" dirty="0"/>
              <a:t>работа на училиштетоза 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1година</a:t>
            </a:r>
            <a:r>
              <a:rPr lang="en-US" dirty="0"/>
              <a:t>, </a:t>
            </a:r>
          </a:p>
          <a:p>
            <a:r>
              <a:rPr lang="en-US" dirty="0"/>
              <a:t>3. </a:t>
            </a:r>
            <a:r>
              <a:rPr lang="en-US" dirty="0" err="1"/>
              <a:t>Донесување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усвојување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Годишната</a:t>
            </a:r>
            <a:r>
              <a:rPr lang="en-US" dirty="0"/>
              <a:t> </a:t>
            </a:r>
            <a:r>
              <a:rPr lang="en-US" dirty="0" err="1"/>
              <a:t>програма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работата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училиштето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endParaRPr lang="en-US" dirty="0"/>
          </a:p>
          <a:p>
            <a:r>
              <a:rPr lang="en-US" dirty="0"/>
              <a:t> 4. </a:t>
            </a:r>
            <a:r>
              <a:rPr lang="en-US" dirty="0" err="1"/>
              <a:t>Донесување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усвојување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Програмите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екскурзии</a:t>
            </a:r>
            <a:r>
              <a:rPr lang="en-US" dirty="0"/>
              <a:t> и </a:t>
            </a:r>
            <a:r>
              <a:rPr lang="en-US" dirty="0" err="1"/>
              <a:t>други</a:t>
            </a:r>
            <a:r>
              <a:rPr lang="en-US" dirty="0"/>
              <a:t> </a:t>
            </a:r>
            <a:r>
              <a:rPr lang="en-US" dirty="0" err="1"/>
              <a:t>слободни</a:t>
            </a:r>
            <a:r>
              <a:rPr lang="en-US" dirty="0"/>
              <a:t> </a:t>
            </a:r>
            <a:r>
              <a:rPr lang="en-US" dirty="0" err="1"/>
              <a:t>активности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училиштето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endParaRPr lang="en-US" dirty="0"/>
          </a:p>
          <a:p>
            <a:r>
              <a:rPr lang="mk-MK" dirty="0"/>
              <a:t>5</a:t>
            </a:r>
            <a:r>
              <a:rPr lang="en-US" dirty="0"/>
              <a:t>. </a:t>
            </a:r>
            <a:r>
              <a:rPr lang="en-US" dirty="0" err="1"/>
              <a:t>Разгледување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пристигнатите</a:t>
            </a:r>
            <a:r>
              <a:rPr lang="en-US" dirty="0"/>
              <a:t> </a:t>
            </a:r>
            <a:r>
              <a:rPr lang="en-US" dirty="0" err="1"/>
              <a:t>документи</a:t>
            </a:r>
            <a:r>
              <a:rPr lang="en-US" dirty="0"/>
              <a:t> </a:t>
            </a:r>
            <a:r>
              <a:rPr lang="en-US" dirty="0" err="1"/>
              <a:t>според</a:t>
            </a:r>
            <a:r>
              <a:rPr lang="en-US" dirty="0"/>
              <a:t> </a:t>
            </a:r>
            <a:r>
              <a:rPr lang="en-US" dirty="0" err="1"/>
              <a:t>објавениот</a:t>
            </a:r>
            <a:r>
              <a:rPr lang="en-US" dirty="0"/>
              <a:t> </a:t>
            </a:r>
            <a:r>
              <a:rPr lang="en-US" dirty="0" err="1"/>
              <a:t>оглас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вработување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определено</a:t>
            </a:r>
            <a:r>
              <a:rPr lang="en-US" dirty="0"/>
              <a:t> </a:t>
            </a:r>
            <a:r>
              <a:rPr lang="en-US" dirty="0" err="1"/>
              <a:t>време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31 </a:t>
            </a:r>
            <a:r>
              <a:rPr lang="en-US" dirty="0" err="1"/>
              <a:t>август</a:t>
            </a:r>
            <a:r>
              <a:rPr lang="en-US" dirty="0"/>
              <a:t> </a:t>
            </a:r>
            <a:r>
              <a:rPr lang="mk-MK" dirty="0"/>
              <a:t>за учебната </a:t>
            </a:r>
            <a:r>
              <a:rPr lang="en-US" dirty="0"/>
              <a:t>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r>
              <a:rPr lang="en-US" dirty="0"/>
              <a:t>, </a:t>
            </a:r>
            <a:r>
              <a:rPr lang="en-US" dirty="0" err="1"/>
              <a:t>објавен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дневниот</a:t>
            </a:r>
            <a:r>
              <a:rPr lang="en-US" dirty="0"/>
              <a:t> </a:t>
            </a:r>
            <a:r>
              <a:rPr lang="en-US" dirty="0" err="1"/>
              <a:t>печат</a:t>
            </a:r>
            <a:r>
              <a:rPr lang="en-US" dirty="0"/>
              <a:t>, </a:t>
            </a:r>
          </a:p>
          <a:p>
            <a:r>
              <a:rPr lang="mk-MK" dirty="0"/>
              <a:t> 6</a:t>
            </a:r>
            <a:r>
              <a:rPr lang="en-US" dirty="0"/>
              <a:t>. </a:t>
            </a:r>
            <a:r>
              <a:rPr lang="en-US" dirty="0" err="1"/>
              <a:t>Донесување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формирање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пописна</a:t>
            </a:r>
            <a:r>
              <a:rPr lang="en-US" dirty="0"/>
              <a:t> </a:t>
            </a:r>
            <a:r>
              <a:rPr lang="en-US" dirty="0" err="1"/>
              <a:t>комисија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r>
              <a:rPr lang="en-US" dirty="0"/>
              <a:t>,</a:t>
            </a:r>
          </a:p>
          <a:p>
            <a:r>
              <a:rPr lang="mk-MK" dirty="0"/>
              <a:t>7</a:t>
            </a:r>
            <a:r>
              <a:rPr lang="en-US" dirty="0"/>
              <a:t>. </a:t>
            </a:r>
            <a:r>
              <a:rPr lang="en-US" dirty="0" err="1"/>
              <a:t>Донесување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усвојување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Правилникот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систематизација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работни</a:t>
            </a:r>
            <a:r>
              <a:rPr lang="en-US" dirty="0"/>
              <a:t> </a:t>
            </a:r>
            <a:r>
              <a:rPr lang="en-US" dirty="0" err="1"/>
              <a:t>места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mk-MK" dirty="0"/>
              <a:t> </a:t>
            </a:r>
            <a:endParaRPr lang="en-US" dirty="0"/>
          </a:p>
          <a:p>
            <a:r>
              <a:rPr lang="mk-MK" dirty="0"/>
              <a:t>8.Донесување Одлука  за  отуѓување на движни ствари од ООУ,,Страшо Пинџур,,Кавадарци</a:t>
            </a:r>
            <a:endParaRPr lang="en-US" dirty="0"/>
          </a:p>
          <a:p>
            <a:r>
              <a:rPr lang="mk-MK" dirty="0"/>
              <a:t>9.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дополнување</a:t>
            </a:r>
            <a:r>
              <a:rPr lang="en-US" dirty="0"/>
              <a:t> и </a:t>
            </a:r>
            <a:r>
              <a:rPr lang="en-US" dirty="0" err="1"/>
              <a:t>измена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Годишниот</a:t>
            </a:r>
            <a:r>
              <a:rPr lang="en-US" dirty="0"/>
              <a:t> </a:t>
            </a:r>
            <a:r>
              <a:rPr lang="en-US" dirty="0" err="1"/>
              <a:t>план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вработување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ООУ,,Страшо</a:t>
            </a:r>
            <a:r>
              <a:rPr lang="en-US" dirty="0"/>
              <a:t> </a:t>
            </a:r>
            <a:r>
              <a:rPr lang="en-US" dirty="0" err="1"/>
              <a:t>Пинџур,,Кавадарци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2020/21година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работно</a:t>
            </a:r>
            <a:r>
              <a:rPr lang="en-US" dirty="0"/>
              <a:t> </a:t>
            </a:r>
            <a:r>
              <a:rPr lang="en-US" dirty="0" err="1"/>
              <a:t>место</a:t>
            </a:r>
            <a:r>
              <a:rPr lang="en-US" dirty="0"/>
              <a:t> </a:t>
            </a:r>
            <a:r>
              <a:rPr lang="en-US" dirty="0" err="1"/>
              <a:t>магационер</a:t>
            </a:r>
            <a:r>
              <a:rPr lang="en-US" dirty="0"/>
              <a:t>.</a:t>
            </a:r>
          </a:p>
          <a:p>
            <a:r>
              <a:rPr lang="mk-MK" dirty="0"/>
              <a:t>10.Одлука за отуѓување на движни ствари кои се во сопственост на институцијата ,односно училиштето</a:t>
            </a:r>
            <a:endParaRPr lang="en-US" dirty="0"/>
          </a:p>
          <a:p>
            <a:r>
              <a:rPr lang="mk-MK" dirty="0"/>
              <a:t>11. Донесување Одлука  за  застарување на долг кон Пајче од страна на  ООУ,,Страшо Пинџур,,Кавадарци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Извештај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постигнатиот</a:t>
            </a:r>
            <a:r>
              <a:rPr lang="en-US" dirty="0"/>
              <a:t> </a:t>
            </a:r>
            <a:r>
              <a:rPr lang="en-US" dirty="0" err="1"/>
              <a:t>успех</a:t>
            </a:r>
            <a:r>
              <a:rPr lang="en-US" dirty="0"/>
              <a:t> и </a:t>
            </a:r>
            <a:r>
              <a:rPr lang="en-US" dirty="0" err="1"/>
              <a:t>поведение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учениците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крајот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првото</a:t>
            </a:r>
            <a:r>
              <a:rPr lang="en-US" dirty="0"/>
              <a:t> </a:t>
            </a:r>
            <a:r>
              <a:rPr lang="en-US" dirty="0" err="1"/>
              <a:t>тримесечие</a:t>
            </a:r>
            <a:r>
              <a:rPr lang="mk-MK" dirty="0"/>
              <a:t> и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r>
              <a:rPr lang="en-US" dirty="0"/>
              <a:t>,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2000" b="1" dirty="0" smtClean="0">
                <a:latin typeface="Arial" pitchFamily="34" charset="0"/>
                <a:cs typeface="Arial" pitchFamily="34" charset="0"/>
              </a:rPr>
              <a:t>1.Реализација на наставата и воннаставните активности за првото полугодие од учебната 2020-2021година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sz="1800" dirty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По одржаниот одделенски совет на ден 30.12.2020година во 12 часот наставниците од предметна настава во однос на првата точка од дневниот ред се изјаснија дека наставата и воннаставните активности предвидени за првото полугодие од учебната 2020-2021година се реализирани според предвидените скратени годишни планови и програми</a:t>
            </a:r>
            <a:r>
              <a:rPr lang="mk-MK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*Учениците од 6 до 9 одделение активно зедоа учество во сите активности кои се реализираа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online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mikrosoft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teams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поради настанатата ситуација со ковид 19,па така се одбележаа празниците</a:t>
            </a:r>
          </a:p>
          <a:p>
            <a:pPr>
              <a:buNone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     11 октомври-Ден на народното востание 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23 Октомври-Ден на Македонската револуционерна борба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5 октомври-ден на учителот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Ноември- месец на книгата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8 Декември- ,,Св.Климент Охридски,,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2.Успех,дисциолина и поведение за првото полугодие од учебната 2020-2021година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*Сите учениците од 6 до 9 одделение во централното училиште се оценети и успехот,поведението и дисциплината  кај истите задоволува.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*Ученици со слаби оцени нема.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Учениците од 6 одделение се описно оценети и успехот,поведението и дисциплината задоволува .</a:t>
            </a:r>
          </a:p>
          <a:p>
            <a:r>
              <a:rPr lang="mk-MK" sz="1800" dirty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 Учениците од 7 до 9 одделение се бројчано оценети и успехот,дисциплината и поведението кај истите е многу добар,ученици со слаби оцени нема,изостаноци има само поради болест.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*Редовно се одржува дополнителна настава за оние ученици кои имаат послаб успех или имаат потечкотии во совладувањето на некоја наставна единица.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*Додатната настава исто така редовно се одржува со оние ученици кои имаат поголем интерес во одделни наставни содржини.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*Слободните ученички активности  редовно се реализираат според предвидената програма на предметните наставници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Учениците од 6 до 9 одделение редовно се вклучуваат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mikrosoft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teams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*Учениците кои се со печатен материјал се-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1.Аманди Алију -6б одд.</a:t>
            </a: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2.Дијана Алиу-7а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3.Фабијан Нечов-7 а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4.Романа Соколовиќ-8а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5.Алија Суле- 8б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6.Алија Цесика-8б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7.Назми Алија-9б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8.Надица Којчева-9б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9.Силвија Бајрам-6а 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одд.</a:t>
            </a:r>
            <a:endParaRPr lang="mk-MK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1800" dirty="0" smtClean="0">
                <a:latin typeface="Arial" pitchFamily="34" charset="0"/>
                <a:cs typeface="Arial" pitchFamily="34" charset="0"/>
              </a:rPr>
              <a:t>Овие ученици редовно доаѓаат на училиште да подигнат печатени материјали.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Извештај на УП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претседател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Ученичкиот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парламент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беше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избрана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>
                <a:latin typeface="Arial" pitchFamily="34" charset="0"/>
                <a:cs typeface="Arial" pitchFamily="34" charset="0"/>
              </a:rPr>
              <a:t>Матеа Мукаетова</a:t>
            </a:r>
            <a:r>
              <a:rPr lang="en-US" dirty="0">
                <a:latin typeface="Arial" pitchFamily="34" charset="0"/>
                <a:cs typeface="Arial" pitchFamily="34" charset="0"/>
              </a:rPr>
              <a:t>, а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заменик-претседател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>
                <a:latin typeface="Arial" pitchFamily="34" charset="0"/>
                <a:cs typeface="Arial" pitchFamily="34" charset="0"/>
              </a:rPr>
              <a:t>Филип Попов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ќе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бидат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претставници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Училишниот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одбор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секретар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беше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избран</a:t>
            </a:r>
            <a:r>
              <a:rPr lang="mk-MK" dirty="0">
                <a:latin typeface="Arial" pitchFamily="34" charset="0"/>
                <a:cs typeface="Arial" pitchFamily="34" charset="0"/>
              </a:rPr>
              <a:t>а Данка Стојкова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заедно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учени</a:t>
            </a:r>
            <a:r>
              <a:rPr lang="mk-MK" dirty="0">
                <a:latin typeface="Arial" pitchFamily="34" charset="0"/>
                <a:cs typeface="Arial" pitchFamily="34" charset="0"/>
              </a:rPr>
              <a:t>чката Цветанка Ристова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ќе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бидат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претставници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Советот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родители</a:t>
            </a:r>
            <a:r>
              <a:rPr lang="en-US" dirty="0">
                <a:latin typeface="Arial" pitchFamily="34" charset="0"/>
                <a:cs typeface="Arial" pitchFamily="34" charset="0"/>
              </a:rPr>
              <a:t>, а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како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претставници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Наставнички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совет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одбрани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>
                <a:latin typeface="Arial" pitchFamily="34" charset="0"/>
                <a:cs typeface="Arial" pitchFamily="34" charset="0"/>
              </a:rPr>
              <a:t>Мартин Глигоров и Александар Стојков</a:t>
            </a:r>
            <a:r>
              <a:rPr lang="en-US" dirty="0">
                <a:latin typeface="Arial" pitchFamily="34" charset="0"/>
                <a:cs typeface="Arial" pitchFamily="34" charset="0"/>
              </a:rPr>
              <a:t>. 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Беше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формирана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комисија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доверба</a:t>
            </a:r>
            <a:r>
              <a:rPr lang="en-US" dirty="0">
                <a:latin typeface="Arial" pitchFamily="34" charset="0"/>
                <a:cs typeface="Arial" pitchFamily="34" charset="0"/>
              </a:rPr>
              <a:t> и</a:t>
            </a:r>
            <a:r>
              <a:rPr lang="mk-MK" dirty="0">
                <a:latin typeface="Arial" pitchFamily="34" charset="0"/>
                <a:cs typeface="Arial" pitchFamily="34" charset="0"/>
              </a:rPr>
              <a:t>Танева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наставникот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>
                <a:latin typeface="Arial" pitchFamily="34" charset="0"/>
                <a:cs typeface="Arial" pitchFamily="34" charset="0"/>
              </a:rPr>
              <a:t>Павлинка Костадинова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како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учениците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>
                <a:latin typeface="Arial" pitchFamily="34" charset="0"/>
                <a:cs typeface="Arial" pitchFamily="34" charset="0"/>
              </a:rPr>
              <a:t>Филип Попов и Цветанка Ристова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Ученичкиот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парламент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сочинуваат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претседателите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заедниците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паралелките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Истиот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работи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претходно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подготвена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програма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работа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Работата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ученичкиот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парламент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ја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координираат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стручните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соработници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психологот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педагогот</a:t>
            </a:r>
            <a:r>
              <a:rPr lang="en-US" dirty="0">
                <a:latin typeface="Arial" pitchFamily="34" charset="0"/>
                <a:cs typeface="Arial" pitchFamily="34" charset="0"/>
              </a:rPr>
              <a:t>, а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директорот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многу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често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разговара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учениците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проблемите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кои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ги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согледале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начините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нивно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решавање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Ученичкиот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парламент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свои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претставници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учествува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советот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родители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наставничкиот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совет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училишниот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одбор</a:t>
            </a:r>
            <a:r>
              <a:rPr lang="en-US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тимот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меѓуетничка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интеграција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образованието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latin typeface="Arial" pitchFamily="34" charset="0"/>
                <a:cs typeface="Arial" pitchFamily="34" charset="0"/>
              </a:rPr>
              <a:t>Целта на Училишниот Парламент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      </a:t>
            </a:r>
            <a:r>
              <a:rPr lang="ru-RU" sz="3300" dirty="0">
                <a:latin typeface="Arial" pitchFamily="34" charset="0"/>
                <a:cs typeface="Arial" pitchFamily="34" charset="0"/>
              </a:rPr>
              <a:t>Активностите во ученичките организации во училиштето се од посебно значење за правилниот воспитно-образовен развој на учениците.</a:t>
            </a:r>
            <a:endParaRPr lang="en-US" sz="3300" dirty="0">
              <a:latin typeface="Arial" pitchFamily="34" charset="0"/>
              <a:cs typeface="Arial" pitchFamily="34" charset="0"/>
            </a:endParaRPr>
          </a:p>
          <a:p>
            <a:r>
              <a:rPr lang="ru-RU" sz="3300" dirty="0">
                <a:latin typeface="Arial" pitchFamily="34" charset="0"/>
                <a:cs typeface="Arial" pitchFamily="34" charset="0"/>
              </a:rPr>
              <a:t>       Во составот на воспитно-образовниот процес во училиштето активно работи и ученичката заедница.</a:t>
            </a:r>
            <a:endParaRPr lang="en-US" sz="3300" dirty="0">
              <a:latin typeface="Arial" pitchFamily="34" charset="0"/>
              <a:cs typeface="Arial" pitchFamily="34" charset="0"/>
            </a:endParaRPr>
          </a:p>
          <a:p>
            <a:r>
              <a:rPr lang="ru-RU" sz="3300" dirty="0">
                <a:latin typeface="Arial" pitchFamily="34" charset="0"/>
                <a:cs typeface="Arial" pitchFamily="34" charset="0"/>
              </a:rPr>
              <a:t>       Во неа членуваат сите претседатели од 6то-9то одд. Секоја паралелка избира свое раководно тело од ученици кои на состаноците ги поставуваат и успешно ги решаваат проблемите од секојдневниот детски живот.</a:t>
            </a:r>
            <a:endParaRPr lang="en-US" sz="33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mk-MK" sz="2200" b="1" dirty="0" smtClean="0">
                <a:latin typeface="Arial" pitchFamily="34" charset="0"/>
                <a:cs typeface="Arial" pitchFamily="34" charset="0"/>
              </a:rPr>
            </a:br>
            <a:r>
              <a:rPr lang="mk-MK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mk-MK" sz="2200" b="1" dirty="0">
                <a:latin typeface="Arial" pitchFamily="34" charset="0"/>
                <a:cs typeface="Arial" pitchFamily="34" charset="0"/>
              </a:rPr>
            </a:br>
            <a:r>
              <a:rPr lang="mk-MK" sz="2200" b="1" dirty="0" smtClean="0">
                <a:latin typeface="Arial" pitchFamily="34" charset="0"/>
                <a:cs typeface="Arial" pitchFamily="34" charset="0"/>
              </a:rPr>
              <a:t>Полугодишен извештај</a:t>
            </a:r>
            <a:br>
              <a:rPr lang="mk-MK" sz="2200" b="1" dirty="0" smtClean="0">
                <a:latin typeface="Arial" pitchFamily="34" charset="0"/>
                <a:cs typeface="Arial" pitchFamily="34" charset="0"/>
              </a:rPr>
            </a:br>
            <a:r>
              <a:rPr lang="mk-MK" sz="2000" dirty="0"/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ЗА РАБОТАТА НА СТРУЧЕН АКТИВ НА ПРЕДМЕТНА НАСТАВА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за првото             полугодие во учебната 2020/21 година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3700" dirty="0" err="1">
                <a:latin typeface="Arial" pitchFamily="34" charset="0"/>
                <a:cs typeface="Arial" pitchFamily="34" charset="0"/>
              </a:rPr>
              <a:t>Стручниот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актив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ги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реализираше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планираните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активности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Континуирано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интегрирање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стандардите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еко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школото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700" dirty="0" err="1">
                <a:latin typeface="Arial" pitchFamily="34" charset="0"/>
                <a:cs typeface="Arial" pitchFamily="34" charset="0"/>
              </a:rPr>
              <a:t>Интензивирање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примена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ИКТ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наставата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согласност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последните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образовни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реформи</a:t>
            </a:r>
            <a:endParaRPr lang="en-US" sz="3700" dirty="0">
              <a:latin typeface="Arial" pitchFamily="34" charset="0"/>
              <a:cs typeface="Arial" pitchFamily="34" charset="0"/>
            </a:endParaRPr>
          </a:p>
          <a:p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Иновирање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подобрување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наставата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преку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примена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разни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техники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за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активно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кооперативно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учење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700" dirty="0" err="1">
                <a:latin typeface="Arial" pitchFamily="34" charset="0"/>
                <a:cs typeface="Arial" pitchFamily="34" charset="0"/>
              </a:rPr>
              <a:t>Интензивна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работа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литературната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драмската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ликовната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секција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како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другите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секции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кои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функционираат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рамките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стручниот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актив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700" dirty="0" err="1">
                <a:latin typeface="Arial" pitchFamily="34" charset="0"/>
                <a:cs typeface="Arial" pitchFamily="34" charset="0"/>
              </a:rPr>
              <a:t>Интензивирање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соработката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помеѓу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наставниците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учениците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преку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организирање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натпревари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квизови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самото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училиште</a:t>
            </a:r>
            <a:endParaRPr lang="en-US" sz="3700" dirty="0">
              <a:latin typeface="Arial" pitchFamily="34" charset="0"/>
              <a:cs typeface="Arial" pitchFamily="34" charset="0"/>
            </a:endParaRPr>
          </a:p>
          <a:p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Организирање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учество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во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разновидни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манифестации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посети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културни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институции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музеи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театри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балетски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оперски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куќи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издавачки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куќи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`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со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цел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да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создадат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подигнат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културните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навики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кај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учениците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37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mk-MK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mk-MK" sz="2200" dirty="0" smtClean="0">
                <a:latin typeface="Arial" pitchFamily="34" charset="0"/>
                <a:cs typeface="Arial" pitchFamily="34" charset="0"/>
              </a:rPr>
            </a:br>
            <a:r>
              <a:rPr lang="mk-MK" sz="2200" dirty="0">
                <a:latin typeface="Arial" pitchFamily="34" charset="0"/>
                <a:cs typeface="Arial" pitchFamily="34" charset="0"/>
              </a:rPr>
              <a:t/>
            </a:r>
            <a:br>
              <a:rPr lang="mk-MK" sz="2200" dirty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2.Реализирани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активности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стручниот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актив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/>
            </a:r>
            <a:br>
              <a:rPr lang="mk-MK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883153"/>
          </a:xfrm>
        </p:spPr>
        <p:txBody>
          <a:bodyPr>
            <a:normAutofit fontScale="40000" lnSpcReduction="20000"/>
          </a:bodyPr>
          <a:lstStyle/>
          <a:p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Ред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Број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Тема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Постигнати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цели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Реализатор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Време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реализација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500" dirty="0" smtClean="0">
                <a:latin typeface="Arial" pitchFamily="34" charset="0"/>
                <a:cs typeface="Arial" pitchFamily="34" charset="0"/>
              </a:rPr>
              <a:t>1.Изготвување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план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програма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работа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стручниот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актив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учебната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20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/20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21год.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500" dirty="0" smtClean="0">
                <a:latin typeface="Arial" pitchFamily="34" charset="0"/>
                <a:cs typeface="Arial" pitchFamily="34" charset="0"/>
              </a:rPr>
              <a:t> 2.Средување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систематизирање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годишните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планови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програми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одделни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предмети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500" dirty="0" smtClean="0">
                <a:latin typeface="Arial" pitchFamily="34" charset="0"/>
                <a:cs typeface="Arial" pitchFamily="34" charset="0"/>
              </a:rPr>
              <a:t>3.Изработка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програмите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додатна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дополнителна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настава,слободни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ученички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вонаставни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активности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Успешно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изработена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програма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работа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стручниот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актив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учебната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20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/20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21год.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Успешна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подготвеност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почетокот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новата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учебна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20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/20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година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годишни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планови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одделно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предмети,за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додатна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дополнителна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настава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наставници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членови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стручниот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актив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август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Избор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литературни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ликовни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творби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повод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11Октомври,ден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востанието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македонскиот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народ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Збогатување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лексичкиот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фонд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комуникативни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изрази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купување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барање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давање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информации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цена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истите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ги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применува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во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одредени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говорни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ситуации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Чувство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кеативност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литературна,ликовна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историски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настани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Активности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проектот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“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Македонија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без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отпад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” .</a:t>
            </a: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Работилница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тема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Македонија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без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отпад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500" dirty="0" smtClean="0">
                <a:latin typeface="Arial" pitchFamily="34" charset="0"/>
                <a:cs typeface="Arial" pitchFamily="34" charset="0"/>
              </a:rPr>
              <a:t>2.Изложба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тема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Македонија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без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Собирање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отпад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батерии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3500" dirty="0" smtClean="0">
                <a:latin typeface="Arial" pitchFamily="34" charset="0"/>
                <a:cs typeface="Arial" pitchFamily="34" charset="0"/>
              </a:rPr>
              <a:t> 4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Разговор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важноста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одржување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чиста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животна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средина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селектирање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рециклирање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отпадоците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Подигање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свеста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кај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учениците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чиста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здрава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животна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средина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одржување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хигиената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во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училиштето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училишниот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двор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Збогатување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знаењата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учениците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значењето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собирање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пластичен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отпад,отпад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од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батерии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Сите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наставници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ученици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sz="35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sz="1800" b="1" dirty="0">
                <a:latin typeface="Arial" pitchFamily="34" charset="0"/>
                <a:cs typeface="Arial" pitchFamily="34" charset="0"/>
              </a:rPr>
              <a:t>ПОЛУГОДИШЕН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ИЗВЕШТАЈ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latin typeface="Arial" pitchFamily="34" charset="0"/>
                <a:cs typeface="Arial" pitchFamily="34" charset="0"/>
              </a:rPr>
            </a:b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Од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работата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Училишен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Одбор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ООУ „</a:t>
            </a:r>
            <a:r>
              <a:rPr lang="mk-MK" sz="1800" dirty="0">
                <a:latin typeface="Arial" pitchFamily="34" charset="0"/>
                <a:cs typeface="Arial" pitchFamily="34" charset="0"/>
              </a:rPr>
              <a:t>Страшо Пинџур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“</a:t>
            </a:r>
            <a:r>
              <a:rPr lang="mk-MK" sz="1800" dirty="0">
                <a:latin typeface="Arial" pitchFamily="34" charset="0"/>
                <a:cs typeface="Arial" pitchFamily="34" charset="0"/>
              </a:rPr>
              <a:t>Кавадарци за учебната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20</a:t>
            </a:r>
            <a:r>
              <a:rPr lang="mk-MK" sz="1800" dirty="0">
                <a:latin typeface="Arial" pitchFamily="34" charset="0"/>
                <a:cs typeface="Arial" pitchFamily="34" charset="0"/>
              </a:rPr>
              <a:t>20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/201</a:t>
            </a:r>
            <a:r>
              <a:rPr lang="mk-MK" sz="1800" dirty="0">
                <a:latin typeface="Arial" pitchFamily="34" charset="0"/>
                <a:cs typeface="Arial" pitchFamily="34" charset="0"/>
              </a:rPr>
              <a:t>1година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latin typeface="Arial" pitchFamily="34" charset="0"/>
                <a:cs typeface="Arial" pitchFamily="34" charset="0"/>
              </a:rPr>
            </a:b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Училишниот</a:t>
            </a:r>
            <a:r>
              <a:rPr lang="en-US" dirty="0"/>
              <a:t> </a:t>
            </a:r>
            <a:r>
              <a:rPr lang="en-US" dirty="0" err="1"/>
              <a:t>одбор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ООУ „„</a:t>
            </a:r>
            <a:r>
              <a:rPr lang="mk-MK" dirty="0"/>
              <a:t>Страшо Пинџур</a:t>
            </a:r>
            <a:r>
              <a:rPr lang="en-US" dirty="0"/>
              <a:t>“</a:t>
            </a:r>
            <a:r>
              <a:rPr lang="mk-MK" dirty="0"/>
              <a:t>Кавадарци</a:t>
            </a:r>
            <a:r>
              <a:rPr lang="en-US" dirty="0"/>
              <a:t>,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текот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првото</a:t>
            </a:r>
            <a:r>
              <a:rPr lang="en-US" dirty="0"/>
              <a:t> </a:t>
            </a:r>
            <a:r>
              <a:rPr lang="en-US" dirty="0" err="1"/>
              <a:t>полугодие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учебната</a:t>
            </a:r>
            <a:r>
              <a:rPr lang="en-US" dirty="0"/>
              <a:t> 20</a:t>
            </a:r>
            <a:r>
              <a:rPr lang="mk-MK" dirty="0"/>
              <a:t>20</a:t>
            </a:r>
            <a:r>
              <a:rPr lang="en-US" dirty="0"/>
              <a:t>/201</a:t>
            </a:r>
            <a:r>
              <a:rPr lang="mk-MK" dirty="0"/>
              <a:t>1</a:t>
            </a:r>
            <a:r>
              <a:rPr lang="en-US" dirty="0"/>
              <a:t> </a:t>
            </a:r>
            <a:r>
              <a:rPr lang="en-US" dirty="0" err="1"/>
              <a:t>година</a:t>
            </a:r>
            <a:r>
              <a:rPr lang="en-US" dirty="0"/>
              <a:t> е </a:t>
            </a:r>
            <a:r>
              <a:rPr lang="en-US" dirty="0" err="1"/>
              <a:t>составен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следниве</a:t>
            </a:r>
            <a:r>
              <a:rPr lang="en-US" dirty="0"/>
              <a:t> </a:t>
            </a:r>
            <a:r>
              <a:rPr lang="en-US" dirty="0" err="1"/>
              <a:t>членови</a:t>
            </a:r>
            <a:r>
              <a:rPr lang="en-US" dirty="0"/>
              <a:t>: </a:t>
            </a:r>
          </a:p>
          <a:p>
            <a:r>
              <a:rPr lang="en-US" dirty="0"/>
              <a:t>1. </a:t>
            </a:r>
            <a:r>
              <a:rPr lang="mk-MK" dirty="0"/>
              <a:t>Павлинка Костадинова</a:t>
            </a:r>
            <a:r>
              <a:rPr lang="en-US" dirty="0"/>
              <a:t>-</a:t>
            </a:r>
            <a:r>
              <a:rPr lang="en-US" dirty="0" err="1"/>
              <a:t>претседател</a:t>
            </a:r>
            <a:r>
              <a:rPr lang="en-US" dirty="0"/>
              <a:t>;</a:t>
            </a:r>
          </a:p>
          <a:p>
            <a:r>
              <a:rPr lang="en-US" dirty="0"/>
              <a:t> 2. </a:t>
            </a:r>
            <a:r>
              <a:rPr lang="mk-MK" dirty="0"/>
              <a:t>Елеонора Коцева</a:t>
            </a:r>
            <a:r>
              <a:rPr lang="en-US" dirty="0"/>
              <a:t>-</a:t>
            </a:r>
            <a:r>
              <a:rPr lang="en-US" dirty="0" err="1"/>
              <a:t>Наставнички</a:t>
            </a:r>
            <a:r>
              <a:rPr lang="en-US" dirty="0"/>
              <a:t> </a:t>
            </a:r>
            <a:r>
              <a:rPr lang="en-US" dirty="0" err="1"/>
              <a:t>совет</a:t>
            </a:r>
            <a:r>
              <a:rPr lang="en-US" dirty="0"/>
              <a:t>; </a:t>
            </a:r>
          </a:p>
          <a:p>
            <a:r>
              <a:rPr lang="en-US" dirty="0"/>
              <a:t>3. </a:t>
            </a:r>
            <a:r>
              <a:rPr lang="mk-MK" dirty="0"/>
              <a:t>Бети Темова</a:t>
            </a:r>
            <a:r>
              <a:rPr lang="en-US" dirty="0"/>
              <a:t>-</a:t>
            </a:r>
            <a:r>
              <a:rPr lang="en-US" dirty="0" err="1"/>
              <a:t>Наставнички</a:t>
            </a:r>
            <a:r>
              <a:rPr lang="en-US" dirty="0"/>
              <a:t> </a:t>
            </a:r>
            <a:r>
              <a:rPr lang="en-US" dirty="0" err="1"/>
              <a:t>совет</a:t>
            </a:r>
            <a:r>
              <a:rPr lang="en-US" dirty="0"/>
              <a:t>;</a:t>
            </a:r>
          </a:p>
          <a:p>
            <a:r>
              <a:rPr lang="en-US" dirty="0"/>
              <a:t> 4</a:t>
            </a:r>
            <a:r>
              <a:rPr lang="mk-MK" dirty="0"/>
              <a:t>.Борче Мустеников</a:t>
            </a:r>
            <a:r>
              <a:rPr lang="en-US" dirty="0"/>
              <a:t>-</a:t>
            </a:r>
            <a:r>
              <a:rPr lang="en-US" dirty="0" err="1"/>
              <a:t>Совет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родители</a:t>
            </a:r>
            <a:r>
              <a:rPr lang="en-US" dirty="0"/>
              <a:t>;</a:t>
            </a:r>
          </a:p>
          <a:p>
            <a:r>
              <a:rPr lang="en-US" dirty="0"/>
              <a:t> 5</a:t>
            </a:r>
            <a:r>
              <a:rPr lang="mk-MK" dirty="0"/>
              <a:t>.Цветанка Митрева</a:t>
            </a:r>
            <a:r>
              <a:rPr lang="en-US" dirty="0"/>
              <a:t>-</a:t>
            </a:r>
            <a:r>
              <a:rPr lang="en-US" dirty="0" err="1"/>
              <a:t>Совет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родители</a:t>
            </a:r>
            <a:r>
              <a:rPr lang="en-US" dirty="0"/>
              <a:t>; </a:t>
            </a:r>
          </a:p>
          <a:p>
            <a:r>
              <a:rPr lang="en-US" dirty="0"/>
              <a:t>6. </a:t>
            </a:r>
            <a:r>
              <a:rPr lang="en-US" dirty="0" err="1"/>
              <a:t>Зорица</a:t>
            </a:r>
            <a:r>
              <a:rPr lang="en-US" dirty="0"/>
              <a:t> </a:t>
            </a:r>
            <a:r>
              <a:rPr lang="en-US" dirty="0" err="1"/>
              <a:t>Дафков-Совет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родители</a:t>
            </a:r>
            <a:r>
              <a:rPr lang="en-US" dirty="0"/>
              <a:t>; </a:t>
            </a:r>
          </a:p>
          <a:p>
            <a:r>
              <a:rPr lang="en-US" dirty="0"/>
              <a:t>7. </a:t>
            </a:r>
            <a:r>
              <a:rPr lang="mk-MK" dirty="0"/>
              <a:t>Душко Јошев</a:t>
            </a:r>
            <a:r>
              <a:rPr lang="en-US" dirty="0"/>
              <a:t>- </a:t>
            </a:r>
            <a:r>
              <a:rPr lang="en-US" dirty="0" err="1"/>
              <a:t>Локална</a:t>
            </a:r>
            <a:r>
              <a:rPr lang="en-US" dirty="0"/>
              <a:t> </a:t>
            </a:r>
            <a:r>
              <a:rPr lang="en-US" dirty="0" err="1"/>
              <a:t>самоуправа</a:t>
            </a:r>
            <a:r>
              <a:rPr lang="en-US" dirty="0"/>
              <a:t>;</a:t>
            </a:r>
          </a:p>
          <a:p>
            <a:r>
              <a:rPr lang="mk-MK" dirty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1008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ПОЛУГОДИШЕН ИЗВЕШТАЈ ЗА РАБОТА НА  АКТИВОТ НА ПРЕДМЕТНА НАСТАВА ОД ЦЕНТРАЛНОТО УЧИЛИШТЕ</vt:lpstr>
      <vt:lpstr>1.Реализација на наставата и воннаставните активности за првото полугодие од учебната 2020-2021година</vt:lpstr>
      <vt:lpstr>2.Успех,дисциолина и поведение за првото полугодие од учебната 2020-2021година</vt:lpstr>
      <vt:lpstr>Slide 4</vt:lpstr>
      <vt:lpstr>Извештај на УП</vt:lpstr>
      <vt:lpstr>Целта на Училишниот Парламент</vt:lpstr>
      <vt:lpstr>  Полугодишен извештај  ЗА РАБОТАТА НА СТРУЧЕН АКТИВ НА ПРЕДМЕТНА НАСТАВА за првото             полугодие во учебната 2020/21 година  </vt:lpstr>
      <vt:lpstr>  2.Реализирани активности на стручниот актив </vt:lpstr>
      <vt:lpstr>ПОЛУГОДИШЕН ИЗВЕШТАЈ  Од работата на Училишен Одбор на ООУ „Страшо Пинџур“Кавадарци за учебната 2020/2011година 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ПОЛУГОДИШЕН ИЗВЕШТАЈ ЗА РАБОТА НА  АКТИВОТ НА ПРЕДМЕТНА НАСТАВА ОД ЦЕНТРАЛНОТО УЧИЛИШТЕ</dc:title>
  <dc:creator>PC</dc:creator>
  <cp:lastModifiedBy>PC</cp:lastModifiedBy>
  <cp:revision>11</cp:revision>
  <dcterms:created xsi:type="dcterms:W3CDTF">2020-12-30T15:31:57Z</dcterms:created>
  <dcterms:modified xsi:type="dcterms:W3CDTF">2020-12-30T17:22:16Z</dcterms:modified>
</cp:coreProperties>
</file>