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7" r:id="rId11"/>
    <p:sldId id="268" r:id="rId12"/>
    <p:sldId id="269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7" d="100"/>
          <a:sy n="77" d="100"/>
        </p:scale>
        <p:origin x="100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AF5D-D636-4812-B033-3F287032D33C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73416DB-AB97-45B2-BECF-9C4EBBEC98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AF5D-D636-4812-B033-3F287032D33C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416DB-AB97-45B2-BECF-9C4EBBEC98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73416DB-AB97-45B2-BECF-9C4EBBEC98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AF5D-D636-4812-B033-3F287032D33C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AF5D-D636-4812-B033-3F287032D33C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73416DB-AB97-45B2-BECF-9C4EBBEC98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AF5D-D636-4812-B033-3F287032D33C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73416DB-AB97-45B2-BECF-9C4EBBEC98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CC6AF5D-D636-4812-B033-3F287032D33C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416DB-AB97-45B2-BECF-9C4EBBEC98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AF5D-D636-4812-B033-3F287032D33C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73416DB-AB97-45B2-BECF-9C4EBBEC98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AF5D-D636-4812-B033-3F287032D33C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73416DB-AB97-45B2-BECF-9C4EBBEC98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AF5D-D636-4812-B033-3F287032D33C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3416DB-AB97-45B2-BECF-9C4EBBEC98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73416DB-AB97-45B2-BECF-9C4EBBEC98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6AF5D-D636-4812-B033-3F287032D33C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73416DB-AB97-45B2-BECF-9C4EBBEC98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CC6AF5D-D636-4812-B033-3F287032D33C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CC6AF5D-D636-4812-B033-3F287032D33C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73416DB-AB97-45B2-BECF-9C4EBBEC98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86438" y="176202"/>
            <a:ext cx="6400800" cy="1752600"/>
          </a:xfrm>
        </p:spPr>
        <p:txBody>
          <a:bodyPr/>
          <a:lstStyle/>
          <a:p>
            <a:r>
              <a:rPr lang="mk-MK" dirty="0"/>
              <a:t>8 </a:t>
            </a:r>
            <a:r>
              <a:rPr lang="mk-MK" sz="1100" dirty="0"/>
              <a:t>одд. </a:t>
            </a:r>
            <a:endParaRPr lang="en-US" sz="11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2924" y="381000"/>
            <a:ext cx="8029604" cy="1752600"/>
          </a:xfrm>
        </p:spPr>
        <p:txBody>
          <a:bodyPr/>
          <a:lstStyle/>
          <a:p>
            <a:r>
              <a:rPr lang="mk-MK" dirty="0"/>
              <a:t>Класификација на без</a:t>
            </a:r>
            <a:r>
              <a:rPr lang="en-US" dirty="0"/>
              <a:t>‘</a:t>
            </a:r>
            <a:r>
              <a:rPr lang="mk-MK" dirty="0"/>
              <a:t>рбетниците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71800" y="371703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i="1" dirty="0"/>
              <a:t>Во учебникот</a:t>
            </a:r>
            <a:r>
              <a:rPr lang="en-US" i="1" dirty="0"/>
              <a:t>:</a:t>
            </a:r>
            <a:r>
              <a:rPr lang="mk-MK" i="1" dirty="0"/>
              <a:t> страна 74/75</a:t>
            </a:r>
            <a:endParaRPr lang="en-US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Пајаковидни животни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412776"/>
            <a:ext cx="78818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dirty="0"/>
              <a:t>Во пајаковидни животни спаѓаат </a:t>
            </a:r>
          </a:p>
          <a:p>
            <a:r>
              <a:rPr lang="mk-MK" dirty="0"/>
              <a:t>ПАЈАЦИТЕ   КРЛЕЖИТЕ   ШКОРПИИТЕ</a:t>
            </a:r>
          </a:p>
          <a:p>
            <a:r>
              <a:rPr lang="mk-MK" dirty="0"/>
              <a:t>Пајаковидните животни се членконоги со осум нозе,немаат крила ниту антени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356992"/>
            <a:ext cx="3281566" cy="19750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7989" y="3356992"/>
            <a:ext cx="2728367" cy="1975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586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Ракови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83" y="1825074"/>
            <a:ext cx="2476500" cy="17049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2480" y="1883060"/>
            <a:ext cx="3019425" cy="15144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194" y="1825074"/>
            <a:ext cx="2000250" cy="20002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43608" y="3397535"/>
            <a:ext cx="6651279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mk-MK" sz="2000" dirty="0">
                <a:ln w="0"/>
                <a:solidFill>
                  <a:srgbClr val="C00000"/>
                </a:solidFill>
              </a:rPr>
              <a:t>Телото на раковите е изградено од 10-15 членчиња групирани во </a:t>
            </a:r>
            <a:r>
              <a:rPr lang="en-US" sz="2000" dirty="0">
                <a:ln w="0"/>
                <a:solidFill>
                  <a:srgbClr val="C00000"/>
                </a:solidFill>
              </a:rPr>
              <a:t>:</a:t>
            </a:r>
            <a:r>
              <a:rPr lang="mk-MK" sz="2000" b="1" dirty="0">
                <a:ln w="0"/>
                <a:solidFill>
                  <a:srgbClr val="C00000"/>
                </a:solidFill>
              </a:rPr>
              <a:t>глава,гради и абдомен(стомак</a:t>
            </a:r>
            <a:r>
              <a:rPr lang="mk-MK" sz="2000" dirty="0">
                <a:ln w="0"/>
                <a:solidFill>
                  <a:srgbClr val="C00000"/>
                </a:solidFill>
              </a:rPr>
              <a:t>)</a:t>
            </a:r>
          </a:p>
          <a:p>
            <a:endParaRPr lang="mk-MK" sz="2000" dirty="0">
              <a:ln w="0"/>
              <a:solidFill>
                <a:srgbClr val="C00000"/>
              </a:solidFill>
            </a:endParaRPr>
          </a:p>
          <a:p>
            <a:r>
              <a:rPr lang="mk-MK" sz="2000" b="0" cap="none" spc="0" dirty="0">
                <a:ln w="0"/>
                <a:solidFill>
                  <a:srgbClr val="C00000"/>
                </a:solidFill>
                <a:effectLst/>
              </a:rPr>
              <a:t>На </a:t>
            </a:r>
            <a:r>
              <a:rPr lang="mk-MK" sz="2000" b="0" u="sng" cap="none" spc="0" dirty="0">
                <a:ln w="0"/>
                <a:solidFill>
                  <a:srgbClr val="C00000"/>
                </a:solidFill>
                <a:effectLst/>
              </a:rPr>
              <a:t>главата</a:t>
            </a:r>
            <a:r>
              <a:rPr lang="mk-MK" sz="2000" b="0" cap="none" spc="0" dirty="0">
                <a:ln w="0"/>
                <a:solidFill>
                  <a:srgbClr val="C00000"/>
                </a:solidFill>
                <a:effectLst/>
              </a:rPr>
              <a:t> има два пара пипала и три пара усни екстрмитети кои им служат за јадење.</a:t>
            </a:r>
          </a:p>
          <a:p>
            <a:endParaRPr lang="mk-MK" sz="2000" b="0" cap="none" spc="0" dirty="0">
              <a:ln w="0"/>
              <a:solidFill>
                <a:srgbClr val="C00000"/>
              </a:solidFill>
              <a:effectLst/>
            </a:endParaRPr>
          </a:p>
          <a:p>
            <a:r>
              <a:rPr lang="mk-MK" sz="2000" dirty="0">
                <a:ln w="0"/>
                <a:solidFill>
                  <a:srgbClr val="C00000"/>
                </a:solidFill>
              </a:rPr>
              <a:t>На секое членче од </a:t>
            </a:r>
            <a:r>
              <a:rPr lang="mk-MK" sz="2000" u="sng" dirty="0">
                <a:ln w="0"/>
                <a:solidFill>
                  <a:srgbClr val="C00000"/>
                </a:solidFill>
              </a:rPr>
              <a:t>градите</a:t>
            </a:r>
            <a:r>
              <a:rPr lang="mk-MK" sz="2000" dirty="0">
                <a:ln w="0"/>
                <a:solidFill>
                  <a:srgbClr val="C00000"/>
                </a:solidFill>
              </a:rPr>
              <a:t> има по еден пар нозе.</a:t>
            </a:r>
          </a:p>
          <a:p>
            <a:endParaRPr lang="mk-MK" sz="2000" dirty="0">
              <a:ln w="0"/>
              <a:solidFill>
                <a:srgbClr val="C00000"/>
              </a:solidFill>
            </a:endParaRPr>
          </a:p>
          <a:p>
            <a:r>
              <a:rPr lang="mk-MK" sz="2000" b="0" u="sng" cap="none" spc="0" dirty="0">
                <a:ln w="0"/>
                <a:solidFill>
                  <a:srgbClr val="C00000"/>
                </a:solidFill>
                <a:effectLst/>
              </a:rPr>
              <a:t>Абдоменот </a:t>
            </a:r>
            <a:r>
              <a:rPr lang="mk-MK" sz="2000" b="0" cap="none" spc="0" dirty="0">
                <a:ln w="0"/>
                <a:solidFill>
                  <a:srgbClr val="C00000"/>
                </a:solidFill>
                <a:effectLst/>
              </a:rPr>
              <a:t>завршува со ладало(орган за пливање</a:t>
            </a:r>
            <a:endParaRPr lang="en-US" sz="2000" b="0" cap="none" spc="0" dirty="0">
              <a:ln w="0"/>
              <a:solidFill>
                <a:srgbClr val="C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89999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/>
              <a:t>Многуноги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364093"/>
            <a:ext cx="5976664" cy="26665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1753" y="1844824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sz="2000" dirty="0"/>
              <a:t>Стоногалките се членконоги животни со многу пара на нозе ,имаат еден пар на антени.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97896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mk-MK" b="1" dirty="0"/>
              <a:t>Домашна задача</a:t>
            </a:r>
            <a:r>
              <a:rPr lang="en-US" b="1" dirty="0"/>
              <a:t>:</a:t>
            </a:r>
            <a:r>
              <a:rPr lang="mk-MK" b="1" dirty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mk-MK" sz="2000" u="sng" dirty="0"/>
              <a:t>Подреди ги следните претставници во соодветна група </a:t>
            </a:r>
          </a:p>
          <a:p>
            <a:r>
              <a:rPr lang="mk-MK" sz="1600" u="sng" dirty="0"/>
              <a:t>*Пополнетата табела пратете ја во </a:t>
            </a:r>
            <a:r>
              <a:rPr lang="en-US" sz="1600" u="sng" dirty="0"/>
              <a:t>mess </a:t>
            </a:r>
            <a:r>
              <a:rPr lang="mk-MK" sz="1600" u="sng" dirty="0"/>
              <a:t>групата од одделението</a:t>
            </a:r>
            <a:r>
              <a:rPr lang="en-US" sz="1600" u="sng" dirty="0"/>
              <a:t> </a:t>
            </a:r>
            <a:r>
              <a:rPr lang="mk-MK" sz="1600" u="sng" dirty="0"/>
              <a:t>или на</a:t>
            </a:r>
            <a:r>
              <a:rPr lang="en-US" sz="1600" u="sng" dirty="0"/>
              <a:t> </a:t>
            </a:r>
            <a:r>
              <a:rPr lang="en-US" sz="1800" u="sng" dirty="0"/>
              <a:t>mail</a:t>
            </a:r>
            <a:endParaRPr lang="mk-MK" sz="1800" u="sng" dirty="0"/>
          </a:p>
          <a:p>
            <a:pPr marL="0" indent="0">
              <a:buNone/>
            </a:pPr>
            <a:r>
              <a:rPr lang="mk-MK" sz="1600" dirty="0"/>
              <a:t>РАК,  МОРСКИ ЕЖ ,  СТОНОГАЛКА ,    ШКОЛКА,   ДОЖДОВЕН ЦРВ ,  МЕТИЛ  ,  ПОЛЖАВ ,   ЈАСТОГ ,    ТАРАНТУЛА ,    МОРСКИ КРИН ,   ПЧЕЛА,      ОХРИДСКИ СУНГЕР,    КУЧЕШКА ТЕНИЈА,    ОКТОПОД,    МЕДУЗА,   ПЛАНАРИЈА.</a:t>
            </a:r>
            <a:endParaRPr lang="en-US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727433"/>
              </p:ext>
            </p:extLst>
          </p:nvPr>
        </p:nvGraphicFramePr>
        <p:xfrm>
          <a:off x="301752" y="3212976"/>
          <a:ext cx="8503919" cy="3140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3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3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18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489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52135">
                <a:tc>
                  <a:txBody>
                    <a:bodyPr/>
                    <a:lstStyle/>
                    <a:p>
                      <a:pPr algn="ctr"/>
                      <a:r>
                        <a:rPr lang="mk-MK" dirty="0"/>
                        <a:t>сунгери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k-MK" dirty="0"/>
                        <a:t>копривкари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k-MK" dirty="0"/>
                        <a:t>иглокожи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dirty="0"/>
                        <a:t>мекотели</a:t>
                      </a:r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dirty="0"/>
                        <a:t>Прстенести</a:t>
                      </a:r>
                      <a:r>
                        <a:rPr lang="mk-MK" baseline="0" dirty="0"/>
                        <a:t> црви</a:t>
                      </a:r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k-MK" dirty="0"/>
                        <a:t>Членконоги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861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143768" y="6072206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i="1" dirty="0"/>
              <a:t>Во учебникот</a:t>
            </a:r>
            <a:r>
              <a:rPr lang="en-US" i="1" dirty="0"/>
              <a:t>:</a:t>
            </a:r>
            <a:r>
              <a:rPr lang="mk-MK" i="1" dirty="0"/>
              <a:t> страна 74/75</a:t>
            </a:r>
            <a:endParaRPr lang="en-US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mk-MK" b="1" dirty="0"/>
              <a:t>Без</a:t>
            </a:r>
            <a:r>
              <a:rPr lang="en-US" b="1" dirty="0"/>
              <a:t>‘</a:t>
            </a:r>
            <a:r>
              <a:rPr lang="mk-MK" b="1" dirty="0"/>
              <a:t>рбетници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785958"/>
            <a:ext cx="850392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mk-MK" sz="2000" dirty="0"/>
              <a:t>  Без </a:t>
            </a:r>
            <a:r>
              <a:rPr lang="en-US" sz="2000" dirty="0"/>
              <a:t>‘</a:t>
            </a:r>
            <a:r>
              <a:rPr lang="mk-MK" sz="2000" dirty="0"/>
              <a:t>рбетници се животните без </a:t>
            </a:r>
            <a:r>
              <a:rPr lang="en-US" sz="2000" dirty="0"/>
              <a:t>‘</a:t>
            </a:r>
            <a:r>
              <a:rPr lang="mk-MK" sz="2000" dirty="0"/>
              <a:t>рбетен столб</a:t>
            </a:r>
            <a:r>
              <a:rPr lang="en-US" sz="2000" dirty="0"/>
              <a:t>. </a:t>
            </a:r>
            <a:r>
              <a:rPr lang="mk-MK" sz="2000" dirty="0"/>
              <a:t>Постојат многу различни групи без</a:t>
            </a:r>
            <a:r>
              <a:rPr lang="en-US" sz="2000" dirty="0"/>
              <a:t>’</a:t>
            </a:r>
            <a:r>
              <a:rPr lang="mk-MK" sz="2000" dirty="0"/>
              <a:t>рбетници </a:t>
            </a:r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3366204" y="3965559"/>
            <a:ext cx="2357924" cy="71438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k-MK" b="1" dirty="0"/>
              <a:t>Без</a:t>
            </a:r>
            <a:r>
              <a:rPr lang="en-US" b="1" dirty="0"/>
              <a:t>’</a:t>
            </a:r>
            <a:r>
              <a:rPr lang="mk-MK" b="1" dirty="0"/>
              <a:t>рбетници</a:t>
            </a:r>
            <a:endParaRPr lang="en-US" b="1" dirty="0"/>
          </a:p>
        </p:txBody>
      </p:sp>
      <p:sp>
        <p:nvSpPr>
          <p:cNvPr id="5" name="Oval 4"/>
          <p:cNvSpPr/>
          <p:nvPr/>
        </p:nvSpPr>
        <p:spPr>
          <a:xfrm>
            <a:off x="1043609" y="2558938"/>
            <a:ext cx="2322596" cy="7206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k-MK" dirty="0"/>
              <a:t>2.Копривкари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471486" y="3501008"/>
            <a:ext cx="2386793" cy="10710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k-MK" dirty="0"/>
              <a:t>5.Прстенести црви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3069002" y="3279588"/>
            <a:ext cx="1070953" cy="6827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6"/>
            <a:endCxn id="6" idx="2"/>
          </p:cNvCxnSpPr>
          <p:nvPr/>
        </p:nvCxnSpPr>
        <p:spPr>
          <a:xfrm flipV="1">
            <a:off x="5724128" y="4036508"/>
            <a:ext cx="747358" cy="2862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4" name="AutoShape 6" descr="Image result for lizard 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6" name="AutoShape 8" descr="Image result for lizard 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0" name="Straight Arrow Connector 19"/>
          <p:cNvCxnSpPr>
            <a:stCxn id="4" idx="4"/>
          </p:cNvCxnSpPr>
          <p:nvPr/>
        </p:nvCxnSpPr>
        <p:spPr>
          <a:xfrm>
            <a:off x="4545166" y="4679939"/>
            <a:ext cx="26834" cy="7792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644008" y="3279588"/>
            <a:ext cx="27279" cy="6827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7" name="Oval 2056"/>
          <p:cNvSpPr/>
          <p:nvPr/>
        </p:nvSpPr>
        <p:spPr>
          <a:xfrm>
            <a:off x="3663407" y="2558938"/>
            <a:ext cx="2420762" cy="72065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k-MK" dirty="0"/>
              <a:t>3.Иглокожи</a:t>
            </a:r>
            <a:endParaRPr lang="en-US" dirty="0"/>
          </a:p>
        </p:txBody>
      </p:sp>
      <p:sp>
        <p:nvSpPr>
          <p:cNvPr id="2059" name="Oval 2058"/>
          <p:cNvSpPr/>
          <p:nvPr/>
        </p:nvSpPr>
        <p:spPr>
          <a:xfrm>
            <a:off x="2841156" y="5459188"/>
            <a:ext cx="3243012" cy="89876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k-MK" dirty="0"/>
              <a:t>6.Членконоги</a:t>
            </a:r>
            <a:endParaRPr lang="en-US" dirty="0"/>
          </a:p>
        </p:txBody>
      </p:sp>
      <p:cxnSp>
        <p:nvCxnSpPr>
          <p:cNvPr id="2067" name="Straight Arrow Connector 2066"/>
          <p:cNvCxnSpPr>
            <a:stCxn id="4" idx="2"/>
          </p:cNvCxnSpPr>
          <p:nvPr/>
        </p:nvCxnSpPr>
        <p:spPr>
          <a:xfrm flipH="1" flipV="1">
            <a:off x="2771801" y="4149080"/>
            <a:ext cx="594403" cy="1736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5" name="Oval 2074"/>
          <p:cNvSpPr/>
          <p:nvPr/>
        </p:nvSpPr>
        <p:spPr>
          <a:xfrm>
            <a:off x="695517" y="3501008"/>
            <a:ext cx="2076284" cy="107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k-MK" dirty="0"/>
              <a:t>1.Сунгери</a:t>
            </a:r>
            <a:endParaRPr lang="en-US" dirty="0"/>
          </a:p>
        </p:txBody>
      </p:sp>
      <p:sp>
        <p:nvSpPr>
          <p:cNvPr id="2135" name="Oval 2134"/>
          <p:cNvSpPr/>
          <p:nvPr/>
        </p:nvSpPr>
        <p:spPr>
          <a:xfrm>
            <a:off x="6857561" y="4679939"/>
            <a:ext cx="2000717" cy="7792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k-MK" dirty="0"/>
              <a:t>6.1Инсекти</a:t>
            </a:r>
            <a:endParaRPr lang="en-US" dirty="0"/>
          </a:p>
        </p:txBody>
      </p:sp>
      <p:sp>
        <p:nvSpPr>
          <p:cNvPr id="2136" name="Oval 2135"/>
          <p:cNvSpPr/>
          <p:nvPr/>
        </p:nvSpPr>
        <p:spPr>
          <a:xfrm>
            <a:off x="6982884" y="5567119"/>
            <a:ext cx="1822788" cy="7199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k-MK" dirty="0"/>
              <a:t>6.2Пајаковидни</a:t>
            </a:r>
            <a:endParaRPr lang="en-US" dirty="0"/>
          </a:p>
        </p:txBody>
      </p:sp>
      <p:cxnSp>
        <p:nvCxnSpPr>
          <p:cNvPr id="2140" name="Straight Arrow Connector 2139"/>
          <p:cNvCxnSpPr/>
          <p:nvPr/>
        </p:nvCxnSpPr>
        <p:spPr>
          <a:xfrm>
            <a:off x="1942440" y="5301208"/>
            <a:ext cx="1126562" cy="32391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4" name="Straight Arrow Connector 2143"/>
          <p:cNvCxnSpPr>
            <a:endCxn id="2164" idx="6"/>
          </p:cNvCxnSpPr>
          <p:nvPr/>
        </p:nvCxnSpPr>
        <p:spPr>
          <a:xfrm flipH="1" flipV="1">
            <a:off x="2061122" y="5927089"/>
            <a:ext cx="799436" cy="1108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3" name="Straight Arrow Connector 2152"/>
          <p:cNvCxnSpPr/>
          <p:nvPr/>
        </p:nvCxnSpPr>
        <p:spPr>
          <a:xfrm flipV="1">
            <a:off x="5877083" y="5169039"/>
            <a:ext cx="980479" cy="56421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6" name="Straight Arrow Connector 2155"/>
          <p:cNvCxnSpPr>
            <a:endCxn id="2136" idx="2"/>
          </p:cNvCxnSpPr>
          <p:nvPr/>
        </p:nvCxnSpPr>
        <p:spPr>
          <a:xfrm flipV="1">
            <a:off x="6097807" y="5927089"/>
            <a:ext cx="885077" cy="10742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2" name="Oval 2161"/>
          <p:cNvSpPr/>
          <p:nvPr/>
        </p:nvSpPr>
        <p:spPr>
          <a:xfrm>
            <a:off x="249146" y="4568370"/>
            <a:ext cx="1811976" cy="9278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k-MK" dirty="0"/>
              <a:t>6.3Ракови</a:t>
            </a:r>
            <a:endParaRPr lang="en-US" dirty="0"/>
          </a:p>
        </p:txBody>
      </p:sp>
      <p:sp>
        <p:nvSpPr>
          <p:cNvPr id="2164" name="Oval 2163"/>
          <p:cNvSpPr/>
          <p:nvPr/>
        </p:nvSpPr>
        <p:spPr>
          <a:xfrm>
            <a:off x="249145" y="5567119"/>
            <a:ext cx="1811977" cy="7199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k-MK" dirty="0"/>
              <a:t>6.4Многуноги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5508104" y="3140968"/>
            <a:ext cx="1224136" cy="8955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6524092" y="2558939"/>
            <a:ext cx="2281580" cy="72065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k-MK" dirty="0"/>
              <a:t>4.Мекотели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mk-MK" b="1" dirty="0"/>
              <a:t>1. Сунѓери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132754"/>
            <a:ext cx="3744416" cy="1944216"/>
          </a:xfrm>
        </p:spPr>
      </p:pic>
      <p:sp>
        <p:nvSpPr>
          <p:cNvPr id="1028" name="AutoShape 4" descr="Image result for raya fis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Image result for raya fis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Image result for shar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Image result for fis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67071" y="2076970"/>
            <a:ext cx="8375777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u="sng" dirty="0">
                <a:latin typeface="+mj-lt"/>
              </a:rPr>
              <a:t>Тоа се бесткивни животни </a:t>
            </a:r>
            <a:r>
              <a:rPr lang="ru-RU" sz="2000" dirty="0">
                <a:latin typeface="+mj-lt"/>
              </a:rPr>
              <a:t>коишто живеат прикрепени за подлогата во морињата и во слатките води.</a:t>
            </a:r>
          </a:p>
          <a:p>
            <a:r>
              <a:rPr lang="ru-RU" sz="2000" u="sng" dirty="0">
                <a:latin typeface="+mj-lt"/>
              </a:rPr>
              <a:t> Нивното тело </a:t>
            </a:r>
            <a:r>
              <a:rPr lang="ru-RU" sz="2000" dirty="0">
                <a:latin typeface="+mj-lt"/>
              </a:rPr>
              <a:t>е изградено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од надорешен слој-ектодерм </a:t>
            </a:r>
            <a:r>
              <a:rPr lang="ru-RU" sz="2000" dirty="0">
                <a:latin typeface="+mj-lt"/>
              </a:rPr>
              <a:t>и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внатрешен слој –ендодерм</a:t>
            </a:r>
            <a:r>
              <a:rPr lang="ru-RU" sz="2000" dirty="0">
                <a:latin typeface="+mj-lt"/>
              </a:rPr>
              <a:t>.</a:t>
            </a:r>
          </a:p>
          <a:p>
            <a:r>
              <a:rPr lang="ru-RU" sz="2000" dirty="0">
                <a:latin typeface="+mj-lt"/>
              </a:rPr>
              <a:t>Меѓу овие два слоја се наоѓа пивтиеста маса со клетки кои имаат повеќе улоги како на пример</a:t>
            </a:r>
            <a:r>
              <a:rPr lang="en-US" sz="2000" dirty="0">
                <a:latin typeface="+mj-lt"/>
              </a:rPr>
              <a:t>:</a:t>
            </a:r>
            <a:r>
              <a:rPr lang="mk-MK" sz="2000" dirty="0">
                <a:latin typeface="+mj-lt"/>
              </a:rPr>
              <a:t>да излачуваат скелет богат со минерали(варовник),да создаваат пигментни материи кои ја даваат бојата на сунгерот  и др.</a:t>
            </a:r>
          </a:p>
          <a:p>
            <a:endParaRPr lang="mk-MK" sz="2000" dirty="0">
              <a:latin typeface="+mj-lt"/>
            </a:endParaRPr>
          </a:p>
          <a:p>
            <a:r>
              <a:rPr lang="mk-MK" sz="2000" u="sng" dirty="0">
                <a:latin typeface="+mj-lt"/>
              </a:rPr>
              <a:t>По форма сунгерите можат да бидат </a:t>
            </a:r>
            <a:r>
              <a:rPr lang="en-US" sz="2000" u="sng" dirty="0">
                <a:latin typeface="+mj-lt"/>
              </a:rPr>
              <a:t>:</a:t>
            </a:r>
            <a:endParaRPr lang="mk-MK" sz="2000" u="sng" dirty="0">
              <a:latin typeface="+mj-lt"/>
            </a:endParaRPr>
          </a:p>
          <a:p>
            <a:r>
              <a:rPr lang="mk-MK" sz="2000" dirty="0">
                <a:solidFill>
                  <a:schemeClr val="accent1"/>
                </a:solidFill>
                <a:latin typeface="+mj-lt"/>
              </a:rPr>
              <a:t>Топчести –како што е Охридскиот сунгер</a:t>
            </a:r>
          </a:p>
          <a:p>
            <a:r>
              <a:rPr lang="mk-MK" sz="2000" dirty="0">
                <a:solidFill>
                  <a:srgbClr val="C00000"/>
                </a:solidFill>
                <a:latin typeface="+mj-lt"/>
              </a:rPr>
              <a:t>Лушпести</a:t>
            </a:r>
          </a:p>
          <a:p>
            <a:r>
              <a:rPr lang="mk-MK" sz="2000" dirty="0">
                <a:solidFill>
                  <a:srgbClr val="00B050"/>
                </a:solidFill>
                <a:latin typeface="+mj-lt"/>
              </a:rPr>
              <a:t>Пехарести</a:t>
            </a:r>
            <a:r>
              <a:rPr lang="mk-MK" sz="2000" dirty="0">
                <a:latin typeface="+mj-lt"/>
              </a:rPr>
              <a:t> и др.</a:t>
            </a:r>
            <a:endParaRPr lang="ru-RU" sz="2000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08112"/>
          </a:xfrm>
        </p:spPr>
        <p:txBody>
          <a:bodyPr/>
          <a:lstStyle/>
          <a:p>
            <a:pPr algn="l"/>
            <a:r>
              <a:rPr lang="mk-MK" b="1" dirty="0"/>
              <a:t>2.Копривкари</a:t>
            </a:r>
            <a:r>
              <a:rPr lang="en-US" b="1" dirty="0"/>
              <a:t>:</a:t>
            </a:r>
            <a:r>
              <a:rPr lang="mk-MK" b="1" dirty="0"/>
              <a:t>медузи,корали,хидри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" y="987552"/>
            <a:ext cx="3118120" cy="1793376"/>
          </a:xfrm>
        </p:spPr>
      </p:pic>
      <p:sp>
        <p:nvSpPr>
          <p:cNvPr id="20486" name="AutoShape 6" descr="Image result for мрмолец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8" name="AutoShape 8" descr="Image result for human fis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" y="2780928"/>
            <a:ext cx="3118120" cy="18722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3" y="4574304"/>
            <a:ext cx="3118119" cy="187903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419872" y="1484784"/>
            <a:ext cx="5544616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mk-MK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Медузите и коралите живеат во солени води .а хидрите во слатки води.</a:t>
            </a:r>
          </a:p>
          <a:p>
            <a:r>
              <a:rPr lang="mk-MK" b="1" cap="none" spc="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Медузите</a:t>
            </a:r>
            <a:r>
              <a:rPr lang="mk-MK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 имаат пехарест изглед и се слободни пливачи,во нивното тело има т.н.жарни клетки во  кои се лачи отровна материја.</a:t>
            </a:r>
          </a:p>
          <a:p>
            <a:endParaRPr lang="mk-MK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  <a:p>
            <a:endParaRPr lang="mk-MK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  <a:p>
            <a:r>
              <a:rPr lang="mk-MK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Коралите</a:t>
            </a:r>
            <a:r>
              <a:rPr lang="mk-MK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 создаваат големи масивни скелети познати како коралски гребени.Познат е црвениот корал од кој се прават украси и накити.</a:t>
            </a:r>
          </a:p>
          <a:p>
            <a:endParaRPr lang="mk-MK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  <a:p>
            <a:endParaRPr lang="mk-MK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  <a:p>
            <a:r>
              <a:rPr lang="mk-MK" b="1" cap="none" spc="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Хидрите </a:t>
            </a:r>
            <a:r>
              <a:rPr lang="mk-MK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имаат стапчесто тело и живеат прилепени за дното</a:t>
            </a:r>
          </a:p>
          <a:p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mk-MK" b="1" dirty="0"/>
              <a:t>3. Иглокожи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792" y="160338"/>
            <a:ext cx="2510359" cy="1684486"/>
          </a:xfrm>
        </p:spPr>
      </p:pic>
      <p:sp>
        <p:nvSpPr>
          <p:cNvPr id="19458" name="AutoShape 2" descr="Image result for lizar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0" name="AutoShape 4" descr="Image result for snak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58082" y="5845750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mk-MK" b="1" dirty="0">
              <a:solidFill>
                <a:schemeClr val="bg1"/>
              </a:solidFill>
            </a:endParaRPr>
          </a:p>
          <a:p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1" y="160338"/>
            <a:ext cx="2969417" cy="168448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11560" y="1913086"/>
            <a:ext cx="7704856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mk-MK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Сите иглокожи </a:t>
            </a:r>
            <a:r>
              <a:rPr lang="mk-MK" sz="20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се морски животни </a:t>
            </a:r>
            <a:r>
              <a:rPr lang="mk-MK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 </a:t>
            </a:r>
            <a:r>
              <a:rPr lang="mk-MK" sz="2000" b="1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имаат петзрачна симетрија на телото.</a:t>
            </a:r>
          </a:p>
          <a:p>
            <a:r>
              <a:rPr lang="mk-MK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Телото на иглокожите однадвор е покриено со тенка кожичка под која се наоѓа варовнички скелет ,кој се состои од варовнички плочки наредени во низа.</a:t>
            </a:r>
          </a:p>
          <a:p>
            <a:r>
              <a:rPr lang="mk-MK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Од варовничките плочки преку кожичката на површината на телото излегуваат иглички.</a:t>
            </a:r>
          </a:p>
          <a:p>
            <a:r>
              <a:rPr lang="mk-MK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Иглокожите се движат со боцките и амбулакралните  ноџиња.</a:t>
            </a:r>
          </a:p>
          <a:p>
            <a:r>
              <a:rPr lang="mk-MK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Во оваа група спаѓаат</a:t>
            </a:r>
            <a:r>
              <a:rPr lang="en-US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  <a:r>
              <a:rPr lang="mk-MK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морски ежови,морска звезда,морска краставица,морска змиулка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46048"/>
          </a:xfrm>
        </p:spPr>
        <p:txBody>
          <a:bodyPr>
            <a:normAutofit fontScale="90000"/>
          </a:bodyPr>
          <a:lstStyle/>
          <a:p>
            <a:pPr algn="l"/>
            <a:r>
              <a:rPr lang="mk-MK" b="1" dirty="0"/>
              <a:t>4.Мекотели – се жвотни со меко тело</a:t>
            </a:r>
            <a:r>
              <a:rPr lang="mk-MK" sz="2000" b="1" dirty="0"/>
              <a:t>.Тие имаат мускулно стапало со кое се движат,а некои мекотели имаат оклоп.Во мекотели нспаќаат следниве кои ги гледате </a:t>
            </a:r>
            <a:r>
              <a:rPr lang="en-US" sz="2000" b="1" dirty="0"/>
              <a:t>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mk-MK" sz="2000" dirty="0"/>
          </a:p>
          <a:p>
            <a:endParaRPr lang="mk-MK" dirty="0"/>
          </a:p>
        </p:txBody>
      </p:sp>
      <p:sp>
        <p:nvSpPr>
          <p:cNvPr id="18436" name="AutoShape 4" descr="Image result for pingui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8" name="AutoShape 6" descr="Image result for or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75" y="1700808"/>
            <a:ext cx="3270749" cy="27363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1124" y="1700808"/>
            <a:ext cx="2813627" cy="27363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751" y="1700808"/>
            <a:ext cx="2419543" cy="273630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76" y="4437112"/>
            <a:ext cx="4615680" cy="183569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4437111"/>
            <a:ext cx="3888238" cy="183569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mk-MK" b="1" dirty="0"/>
              <a:t>5. Прстенести црви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22652"/>
            <a:ext cx="3744416" cy="1334139"/>
          </a:xfrm>
        </p:spPr>
      </p:pic>
      <p:sp>
        <p:nvSpPr>
          <p:cNvPr id="17416" name="AutoShape 8" descr="Image result for vulpes vulp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0" name="AutoShape 12" descr="Image result for rabbi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99592" y="1844824"/>
            <a:ext cx="7936560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mk-MK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Црвите се животни со издолжено,тенко и меко телосо должина од неколку милиметри до неколку метри</a:t>
            </a:r>
          </a:p>
          <a:p>
            <a:r>
              <a:rPr lang="mk-MK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Познати групи на црви се</a:t>
            </a:r>
            <a:r>
              <a:rPr lang="en-US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  <a:endParaRPr lang="mk-MK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mk-MK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mk-MK" sz="2000" b="1" u="sng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Прстенести</a:t>
            </a:r>
            <a:r>
              <a:rPr lang="mk-MK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како на пример дождовниот црв чие тело е изградено од голем број на членчиња (сегменти) и се движи со помош на четики наречени хети</a:t>
            </a:r>
          </a:p>
          <a:p>
            <a:endParaRPr lang="mk-MK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mk-MK" sz="2000" b="1" u="sng" cap="none" spc="0" dirty="0">
                <a:ln w="0"/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Плочести</a:t>
            </a:r>
            <a:r>
              <a:rPr lang="mk-MK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црви како што се на пример тениите(кучешка),метилот,планаријата 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221088"/>
            <a:ext cx="3112024" cy="212048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mk-MK" dirty="0"/>
              <a:t> </a:t>
            </a:r>
            <a:r>
              <a:rPr lang="mk-MK" sz="3600" dirty="0">
                <a:solidFill>
                  <a:schemeClr val="tx1"/>
                </a:solidFill>
              </a:rPr>
              <a:t>6.Членконоги-</a:t>
            </a:r>
            <a:r>
              <a:rPr lang="mk-MK" sz="3200" dirty="0">
                <a:solidFill>
                  <a:schemeClr val="tx1"/>
                </a:solidFill>
              </a:rPr>
              <a:t>постојат неколку различни </a:t>
            </a:r>
            <a:br>
              <a:rPr lang="mk-MK" sz="3600" dirty="0">
                <a:solidFill>
                  <a:schemeClr val="tx1"/>
                </a:solidFill>
              </a:rPr>
            </a:br>
            <a:r>
              <a:rPr lang="mk-MK" sz="3600" dirty="0">
                <a:solidFill>
                  <a:schemeClr val="tx1"/>
                </a:solidFill>
              </a:rPr>
              <a:t>групи членконоги</a:t>
            </a:r>
            <a:r>
              <a:rPr lang="en-US" sz="3600" dirty="0"/>
              <a:t>:</a:t>
            </a:r>
          </a:p>
        </p:txBody>
      </p:sp>
      <p:sp>
        <p:nvSpPr>
          <p:cNvPr id="3" name="Rectangle 2"/>
          <p:cNvSpPr/>
          <p:nvPr/>
        </p:nvSpPr>
        <p:spPr>
          <a:xfrm>
            <a:off x="301752" y="1484784"/>
            <a:ext cx="7942656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mk-MK" sz="40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1.Инсекти</a:t>
            </a:r>
          </a:p>
          <a:p>
            <a:r>
              <a:rPr lang="mk-MK" sz="4000" b="0" cap="none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2.Пајаковидни животни</a:t>
            </a:r>
          </a:p>
          <a:p>
            <a:r>
              <a:rPr lang="mk-MK" sz="400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3.Ракови</a:t>
            </a:r>
          </a:p>
          <a:p>
            <a:r>
              <a:rPr lang="mk-MK" sz="4000" b="0" cap="none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4.Многуноги</a:t>
            </a:r>
            <a:endParaRPr lang="en-US" sz="4000" b="0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9926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23528" y="2819400"/>
            <a:ext cx="8496944" cy="3489920"/>
          </a:xfrm>
        </p:spPr>
        <p:txBody>
          <a:bodyPr>
            <a:normAutofit lnSpcReduction="10000"/>
          </a:bodyPr>
          <a:lstStyle/>
          <a:p>
            <a:r>
              <a:rPr lang="mk-MK" sz="3200" dirty="0"/>
              <a:t>Инсекти</a:t>
            </a:r>
          </a:p>
          <a:p>
            <a:pPr algn="l"/>
            <a:r>
              <a:rPr lang="mk-MK" sz="2000" dirty="0"/>
              <a:t>Телото</a:t>
            </a:r>
            <a:r>
              <a:rPr lang="mk-MK" sz="2000" b="0" dirty="0"/>
              <a:t> на инсектите е поделено </a:t>
            </a:r>
            <a:r>
              <a:rPr lang="mk-MK" sz="2000" b="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три дела</a:t>
            </a:r>
            <a:r>
              <a:rPr lang="en-US" sz="2000" b="0" dirty="0"/>
              <a:t>:</a:t>
            </a:r>
            <a:endParaRPr lang="mk-MK" sz="2000" b="0" dirty="0"/>
          </a:p>
          <a:p>
            <a:pPr algn="l"/>
            <a:r>
              <a:rPr lang="mk-MK" sz="2000" b="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Глава</a:t>
            </a:r>
            <a:r>
              <a:rPr lang="mk-MK" sz="2000" b="0" dirty="0"/>
              <a:t> со добро развиени очи,сетило за мирис и устен апарат</a:t>
            </a:r>
          </a:p>
          <a:p>
            <a:pPr algn="l"/>
            <a:r>
              <a:rPr lang="mk-MK" sz="2000" b="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Гради </a:t>
            </a:r>
            <a:r>
              <a:rPr lang="mk-MK" sz="2000" b="0" dirty="0"/>
              <a:t>на кои има три пара нозе за одење,скокање,пливање,а на грбната страна има два пара крила и</a:t>
            </a:r>
          </a:p>
          <a:p>
            <a:pPr algn="l"/>
            <a:r>
              <a:rPr lang="mk-MK" sz="2000" b="0" dirty="0"/>
              <a:t> </a:t>
            </a:r>
            <a:r>
              <a:rPr lang="mk-MK" sz="2000" b="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стомак</a:t>
            </a:r>
            <a:r>
              <a:rPr lang="mk-MK" sz="2000" b="0" dirty="0"/>
              <a:t>.</a:t>
            </a:r>
          </a:p>
          <a:p>
            <a:pPr algn="l"/>
            <a:r>
              <a:rPr lang="mk-MK" sz="2000" b="0" dirty="0"/>
              <a:t>Секој од овие дела е составен од неколку членчиња.</a:t>
            </a:r>
          </a:p>
          <a:p>
            <a:pPr algn="l"/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5" y="227767"/>
            <a:ext cx="2592288" cy="19058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600" y="227767"/>
            <a:ext cx="2562225" cy="19058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3" y="260649"/>
            <a:ext cx="2878087" cy="1748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2195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275</TotalTime>
  <Words>658</Words>
  <Application>Microsoft Office PowerPoint</Application>
  <PresentationFormat>On-screen Show (4:3)</PresentationFormat>
  <Paragraphs>84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Georgia</vt:lpstr>
      <vt:lpstr>Wingdings</vt:lpstr>
      <vt:lpstr>Wingdings 2</vt:lpstr>
      <vt:lpstr>Civic</vt:lpstr>
      <vt:lpstr>Класификација на без‘рбетниците</vt:lpstr>
      <vt:lpstr>Без‘рбетници </vt:lpstr>
      <vt:lpstr>1. Сунѓери</vt:lpstr>
      <vt:lpstr>2.Копривкари:медузи,корали,хидри</vt:lpstr>
      <vt:lpstr>3. Иглокожи</vt:lpstr>
      <vt:lpstr>4.Мекотели – се жвотни со меко тело.Тие имаат мускулно стапало со кое се движат,а некои мекотели имаат оклоп.Во мекотели нспаќаат следниве кои ги гледате :</vt:lpstr>
      <vt:lpstr>5. Прстенести црви</vt:lpstr>
      <vt:lpstr> 6.Членконоги-постојат неколку различни  групи членконоги:</vt:lpstr>
      <vt:lpstr>PowerPoint Presentation</vt:lpstr>
      <vt:lpstr>Пајаковидни животни</vt:lpstr>
      <vt:lpstr>Ракови</vt:lpstr>
      <vt:lpstr>Многуноги</vt:lpstr>
      <vt:lpstr>Домашна задача: 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Класификација на ‘рбетниците</dc:title>
  <dc:creator>PCGAH61M-S2PV</dc:creator>
  <cp:lastModifiedBy>Marina Doneva</cp:lastModifiedBy>
  <cp:revision>48</cp:revision>
  <dcterms:created xsi:type="dcterms:W3CDTF">2020-03-24T21:39:21Z</dcterms:created>
  <dcterms:modified xsi:type="dcterms:W3CDTF">2020-04-04T22:03:18Z</dcterms:modified>
</cp:coreProperties>
</file>