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5" r:id="rId2"/>
    <p:sldId id="256" r:id="rId3"/>
    <p:sldId id="257" r:id="rId4"/>
    <p:sldId id="264" r:id="rId5"/>
    <p:sldId id="263" r:id="rId6"/>
    <p:sldId id="262" r:id="rId7"/>
    <p:sldId id="261" r:id="rId8"/>
    <p:sldId id="260" r:id="rId9"/>
    <p:sldId id="266" r:id="rId10"/>
    <p:sldId id="258" r:id="rId11"/>
    <p:sldId id="267" r:id="rId12"/>
    <p:sldId id="259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843D4C-B3A5-43F0-8072-1A1C59CFB74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DB1138B-28E6-4803-A878-4B54F0E3B4E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m2Q9aUecy0&amp;feature=share&amp;fbclid=IwAR2UScETTVEsBxFHNsCq_uB8Guw1f2vrygLwa7uybojA1bMB1ug4OP-h7H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dirty="0" smtClean="0"/>
              <a:t>Биосфера е населениот простор на Земјата со жив свет.</a:t>
            </a:r>
          </a:p>
          <a:p>
            <a:r>
              <a:rPr lang="mk-MK" dirty="0" smtClean="0"/>
              <a:t>Оваа сфера ја сочинува</a:t>
            </a:r>
            <a:r>
              <a:rPr lang="en-US" dirty="0" smtClean="0"/>
              <a:t>:</a:t>
            </a:r>
            <a:endParaRPr lang="mk-MK" dirty="0" smtClean="0"/>
          </a:p>
          <a:p>
            <a:r>
              <a:rPr lang="mk-MK" dirty="0" smtClean="0"/>
              <a:t>-населението,</a:t>
            </a:r>
          </a:p>
          <a:p>
            <a:r>
              <a:rPr lang="mk-MK" dirty="0" smtClean="0"/>
              <a:t>-растителниот и</a:t>
            </a:r>
          </a:p>
          <a:p>
            <a:r>
              <a:rPr lang="mk-MK" dirty="0" smtClean="0"/>
              <a:t>-животинскиот свет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dirty="0" smtClean="0"/>
              <a:t>Зона на листопадни шуми</a:t>
            </a:r>
          </a:p>
          <a:p>
            <a:r>
              <a:rPr lang="mk-MK" dirty="0" smtClean="0"/>
              <a:t>Застапена е во Умерениот топлински појас, каде има поблага клима и 4 годишни времиња.</a:t>
            </a:r>
          </a:p>
          <a:p>
            <a:r>
              <a:rPr lang="mk-MK" dirty="0" smtClean="0"/>
              <a:t>Од листопадни дрвја најзастапени се</a:t>
            </a:r>
            <a:r>
              <a:rPr lang="en-US" dirty="0" smtClean="0"/>
              <a:t>:</a:t>
            </a:r>
            <a:endParaRPr lang="mk-MK" dirty="0" smtClean="0"/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2057400" y="4038600"/>
            <a:ext cx="5715000" cy="1524000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 smtClean="0">
                <a:solidFill>
                  <a:schemeClr val="bg1"/>
                </a:solidFill>
              </a:rPr>
              <a:t>Дабот, буката,јавор, бреза, јасен,липа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dirty="0" smtClean="0"/>
              <a:t>Зона на </a:t>
            </a:r>
            <a:r>
              <a:rPr lang="mk-MK" dirty="0" smtClean="0"/>
              <a:t>иглилисни шуми</a:t>
            </a:r>
            <a:endParaRPr lang="mk-MK" dirty="0" smtClean="0"/>
          </a:p>
          <a:p>
            <a:r>
              <a:rPr lang="mk-MK" dirty="0" smtClean="0"/>
              <a:t>Застапена е во Умерениот топлински појас, каде има </a:t>
            </a:r>
            <a:r>
              <a:rPr lang="mk-MK" dirty="0" smtClean="0"/>
              <a:t>постудена клима и поголема надморска височина.</a:t>
            </a:r>
            <a:endParaRPr lang="mk-MK" dirty="0" smtClean="0"/>
          </a:p>
          <a:p>
            <a:r>
              <a:rPr lang="mk-MK" dirty="0" smtClean="0"/>
              <a:t>Од </a:t>
            </a:r>
            <a:r>
              <a:rPr lang="mk-MK" dirty="0" smtClean="0"/>
              <a:t>иглолисните, зимзелени дрвја </a:t>
            </a:r>
            <a:r>
              <a:rPr lang="mk-MK" dirty="0" smtClean="0"/>
              <a:t>најзастапени се</a:t>
            </a:r>
            <a:r>
              <a:rPr lang="en-US" dirty="0" smtClean="0"/>
              <a:t>:</a:t>
            </a:r>
            <a:endParaRPr lang="mk-MK" dirty="0" smtClean="0"/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2286000" y="4495800"/>
            <a:ext cx="5562600" cy="11430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 smtClean="0">
                <a:solidFill>
                  <a:schemeClr val="bg1"/>
                </a:solidFill>
              </a:rPr>
              <a:t>Бор, ела, смрека и ариш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  <a:solidFill>
            <a:srgbClr val="00B050"/>
          </a:solidFill>
        </p:spPr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Зона на тревни заедници </a:t>
            </a:r>
          </a:p>
          <a:p>
            <a:r>
              <a:rPr lang="mk-MK" dirty="0" smtClean="0">
                <a:solidFill>
                  <a:schemeClr val="bg1"/>
                </a:solidFill>
              </a:rPr>
              <a:t>Застапена </a:t>
            </a:r>
            <a:r>
              <a:rPr lang="mk-MK" dirty="0" smtClean="0">
                <a:solidFill>
                  <a:schemeClr val="bg1"/>
                </a:solidFill>
              </a:rPr>
              <a:t>е во Умерениот топлински појас, каде има поблага </a:t>
            </a:r>
            <a:r>
              <a:rPr lang="mk-MK" dirty="0" smtClean="0">
                <a:solidFill>
                  <a:schemeClr val="bg1"/>
                </a:solidFill>
              </a:rPr>
              <a:t>клима. Тоа се огромни полиња со трева и најчесто се претворени во плодни површини = ораници.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dirty="0" smtClean="0"/>
              <a:t>Растителни видови(растенија) во студениот појас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48200" y="2514600"/>
            <a:ext cx="3657600" cy="2971800"/>
          </a:xfrm>
          <a:prstGeom prst="ellipse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u="sng" dirty="0" smtClean="0"/>
              <a:t>Климатски типови во студениот појас</a:t>
            </a:r>
            <a:r>
              <a:rPr lang="en-US" u="sng" dirty="0" smtClean="0"/>
              <a:t>:</a:t>
            </a:r>
            <a:endParaRPr lang="mk-MK" u="sng" dirty="0" smtClean="0"/>
          </a:p>
          <a:p>
            <a:pPr algn="ctr"/>
            <a:endParaRPr lang="mk-MK" dirty="0" smtClean="0"/>
          </a:p>
          <a:p>
            <a:pPr algn="ctr"/>
            <a:r>
              <a:rPr lang="mk-MK" dirty="0" smtClean="0"/>
              <a:t>1-Субполарна клима</a:t>
            </a:r>
          </a:p>
          <a:p>
            <a:pPr algn="ctr"/>
            <a:r>
              <a:rPr lang="mk-MK" dirty="0" smtClean="0"/>
              <a:t>2-Поларна клима</a:t>
            </a:r>
            <a:endParaRPr lang="en-US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1600200" y="1905000"/>
            <a:ext cx="54102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1219200" y="2743200"/>
            <a:ext cx="5257800" cy="3962400"/>
          </a:xfrm>
          <a:prstGeom prst="triangl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b="1" dirty="0" smtClean="0">
                <a:solidFill>
                  <a:schemeClr val="bg1"/>
                </a:solidFill>
              </a:rPr>
              <a:t>Растителни заедници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mk-MK" b="1" dirty="0" smtClean="0">
              <a:solidFill>
                <a:schemeClr val="bg1"/>
              </a:solidFill>
            </a:endParaRPr>
          </a:p>
          <a:p>
            <a:pPr algn="ctr"/>
            <a:r>
              <a:rPr lang="mk-MK" dirty="0" smtClean="0">
                <a:solidFill>
                  <a:schemeClr val="bg1"/>
                </a:solidFill>
              </a:rPr>
              <a:t>Тајга и</a:t>
            </a:r>
          </a:p>
          <a:p>
            <a:pPr algn="ctr"/>
            <a:r>
              <a:rPr lang="mk-MK" dirty="0" smtClean="0">
                <a:solidFill>
                  <a:schemeClr val="bg1"/>
                </a:solidFill>
              </a:rPr>
              <a:t>Тундра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ТАЈГА</a:t>
            </a:r>
          </a:p>
          <a:p>
            <a:r>
              <a:rPr lang="mk-MK" dirty="0" smtClean="0"/>
              <a:t>Растителна заедница од иглолисни шуми и треви </a:t>
            </a:r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2743200" y="4191000"/>
            <a:ext cx="5105400" cy="1524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 smtClean="0"/>
              <a:t>Растителни видови</a:t>
            </a:r>
            <a:r>
              <a:rPr lang="en-US" dirty="0" smtClean="0"/>
              <a:t> :</a:t>
            </a:r>
            <a:endParaRPr lang="mk-MK" dirty="0" smtClean="0"/>
          </a:p>
          <a:p>
            <a:pPr algn="ctr"/>
            <a:r>
              <a:rPr lang="mk-MK" dirty="0" smtClean="0"/>
              <a:t>Смрека, ела, поларна врба и Ариш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ТУНДРА</a:t>
            </a:r>
          </a:p>
          <a:p>
            <a:r>
              <a:rPr lang="mk-MK" dirty="0" smtClean="0"/>
              <a:t>Тоа е растителна вегетација во студениот појас </a:t>
            </a:r>
          </a:p>
          <a:p>
            <a:r>
              <a:rPr lang="mk-MK" dirty="0" smtClean="0"/>
              <a:t>Присуството на вегетација во оваа област е само краток период од годината кога се растопува мразот во крабрежните делови и се претвара во мочуриште.</a:t>
            </a:r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1600200" y="5410200"/>
            <a:ext cx="7162800" cy="990600"/>
          </a:xfrm>
          <a:prstGeom prst="cloudCallou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 smtClean="0">
                <a:solidFill>
                  <a:schemeClr val="bg1"/>
                </a:solidFill>
              </a:rPr>
              <a:t>Растителни видови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mk-MK" dirty="0" smtClean="0">
              <a:solidFill>
                <a:schemeClr val="bg1"/>
              </a:solidFill>
            </a:endParaRPr>
          </a:p>
          <a:p>
            <a:pPr algn="ctr"/>
            <a:r>
              <a:rPr lang="mk-MK" dirty="0" smtClean="0">
                <a:solidFill>
                  <a:schemeClr val="bg1"/>
                </a:solidFill>
              </a:rPr>
              <a:t>Мов, Лишај, поларна врба и поларна бреза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Домашна задача</a:t>
            </a:r>
            <a:r>
              <a:rPr lang="en-US" dirty="0" smtClean="0"/>
              <a:t>:</a:t>
            </a:r>
          </a:p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www.youtube.com/watch?v=um2Q9aUecy0&amp;feature=share&amp;fbclid=IwAR2UScETTVEsBxFHNsCq_uB8Guw1f2vrygLwa7uybojA1bMB1ug4OP-h7HE</a:t>
            </a:r>
            <a:endParaRPr lang="mk-MK" dirty="0" smtClean="0"/>
          </a:p>
          <a:p>
            <a:r>
              <a:rPr lang="mk-MK" dirty="0" smtClean="0"/>
              <a:t>Од предложеното видео да се издвојат животинските видови да се напишат во тетратка</a:t>
            </a:r>
          </a:p>
          <a:p>
            <a:pPr algn="r"/>
            <a:r>
              <a:rPr lang="mk-MK" dirty="0" smtClean="0"/>
              <a:t>Наст.МКрстевска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7406640" cy="914400"/>
          </a:xfrm>
        </p:spPr>
        <p:txBody>
          <a:bodyPr/>
          <a:lstStyle/>
          <a:p>
            <a:pPr algn="ctr"/>
            <a:r>
              <a:rPr lang="mk-MK" u="sng" dirty="0" smtClean="0"/>
              <a:t>Географска разместеност на растителниот свет</a:t>
            </a:r>
            <a:endParaRPr lang="en-US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>
            <a:normAutofit fontScale="92500" lnSpcReduction="10000"/>
          </a:bodyPr>
          <a:lstStyle/>
          <a:p>
            <a:r>
              <a:rPr lang="mk-MK" dirty="0" smtClean="0"/>
              <a:t>Основни природни фактори за развој на растителниот свет се</a:t>
            </a:r>
            <a:r>
              <a:rPr lang="en-US" dirty="0" smtClean="0"/>
              <a:t>:</a:t>
            </a:r>
            <a:endParaRPr lang="mk-MK" dirty="0" smtClean="0"/>
          </a:p>
          <a:p>
            <a:r>
              <a:rPr lang="mk-MK" dirty="0" smtClean="0"/>
              <a:t>-вода,</a:t>
            </a:r>
          </a:p>
          <a:p>
            <a:r>
              <a:rPr lang="mk-MK" dirty="0" smtClean="0"/>
              <a:t>-почва,</a:t>
            </a:r>
          </a:p>
          <a:p>
            <a:r>
              <a:rPr lang="mk-MK" dirty="0" smtClean="0"/>
              <a:t>-Сончева енергија.</a:t>
            </a:r>
          </a:p>
          <a:p>
            <a:endParaRPr lang="mk-MK" dirty="0" smtClean="0"/>
          </a:p>
          <a:p>
            <a:r>
              <a:rPr lang="mk-MK" dirty="0" smtClean="0"/>
              <a:t>Според местоположбата, растителниот свет е поделен во три групи</a:t>
            </a:r>
            <a:r>
              <a:rPr lang="en-US" dirty="0" smtClean="0"/>
              <a:t>:</a:t>
            </a:r>
            <a:endParaRPr lang="mk-MK" dirty="0" smtClean="0"/>
          </a:p>
          <a:p>
            <a:r>
              <a:rPr lang="mk-MK" dirty="0" smtClean="0"/>
              <a:t>-Растенија во жежок топлински појас</a:t>
            </a:r>
          </a:p>
          <a:p>
            <a:r>
              <a:rPr lang="mk-MK" dirty="0" smtClean="0"/>
              <a:t>-Растенија во умерен топлински појас</a:t>
            </a:r>
          </a:p>
          <a:p>
            <a:r>
              <a:rPr lang="mk-MK" dirty="0" smtClean="0"/>
              <a:t>-Растенија во студените </a:t>
            </a:r>
            <a:r>
              <a:rPr lang="mk-MK" dirty="0" smtClean="0"/>
              <a:t>топлински </a:t>
            </a:r>
            <a:r>
              <a:rPr lang="mk-MK" dirty="0" smtClean="0"/>
              <a:t>појаси.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dirty="0" smtClean="0"/>
              <a:t>Растителни видови(растенија) во жешкиот појас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48200" y="2514600"/>
            <a:ext cx="3657600" cy="297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 smtClean="0"/>
              <a:t>Климатски типови во жешкиот појас</a:t>
            </a:r>
            <a:r>
              <a:rPr lang="en-US" dirty="0" smtClean="0"/>
              <a:t>:</a:t>
            </a:r>
            <a:endParaRPr lang="mk-MK" dirty="0" smtClean="0"/>
          </a:p>
          <a:p>
            <a:pPr algn="ctr"/>
            <a:r>
              <a:rPr lang="mk-MK" dirty="0" smtClean="0"/>
              <a:t>-Екваторска клима</a:t>
            </a:r>
          </a:p>
          <a:p>
            <a:pPr algn="ctr"/>
            <a:r>
              <a:rPr lang="mk-MK" dirty="0" smtClean="0"/>
              <a:t>-Тропска клима</a:t>
            </a:r>
          </a:p>
          <a:p>
            <a:pPr algn="ctr"/>
            <a:r>
              <a:rPr lang="mk-MK" dirty="0" smtClean="0"/>
              <a:t>-Монсунска клима</a:t>
            </a:r>
          </a:p>
          <a:p>
            <a:pPr algn="ctr"/>
            <a:r>
              <a:rPr lang="mk-MK" dirty="0" smtClean="0"/>
              <a:t>-Пустинска клима</a:t>
            </a:r>
          </a:p>
          <a:p>
            <a:pPr algn="ctr"/>
            <a:endParaRPr lang="en-US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1600200" y="1905000"/>
            <a:ext cx="54102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1295400" y="2743200"/>
            <a:ext cx="5257800" cy="3962400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 smtClean="0"/>
              <a:t>Растителни заедници</a:t>
            </a:r>
            <a:r>
              <a:rPr lang="en-US" dirty="0" smtClean="0"/>
              <a:t>:</a:t>
            </a:r>
            <a:endParaRPr lang="mk-MK" dirty="0" smtClean="0"/>
          </a:p>
          <a:p>
            <a:pPr algn="ctr"/>
            <a:r>
              <a:rPr lang="mk-MK" dirty="0" smtClean="0"/>
              <a:t>-Екваторски или тропски дождовни шуми</a:t>
            </a:r>
            <a:r>
              <a:rPr lang="en-US" dirty="0" smtClean="0"/>
              <a:t>:</a:t>
            </a:r>
          </a:p>
          <a:p>
            <a:pPr algn="ctr"/>
            <a:r>
              <a:rPr lang="mk-MK" dirty="0" smtClean="0"/>
              <a:t>-Савани</a:t>
            </a:r>
            <a:r>
              <a:rPr lang="en-US" dirty="0" smtClean="0"/>
              <a:t>;</a:t>
            </a:r>
            <a:endParaRPr lang="mk-MK" dirty="0" smtClean="0"/>
          </a:p>
          <a:p>
            <a:pPr algn="ctr"/>
            <a:r>
              <a:rPr lang="mk-MK" dirty="0" smtClean="0"/>
              <a:t>-Степи</a:t>
            </a:r>
            <a:r>
              <a:rPr lang="en-US" dirty="0" smtClean="0"/>
              <a:t>;</a:t>
            </a:r>
          </a:p>
          <a:p>
            <a:pPr algn="ctr"/>
            <a:r>
              <a:rPr lang="mk-MK" dirty="0" smtClean="0"/>
              <a:t>-Пустини</a:t>
            </a:r>
            <a:r>
              <a:rPr lang="en-US" dirty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u="sng" dirty="0" smtClean="0">
                <a:solidFill>
                  <a:srgbClr val="00B050"/>
                </a:solidFill>
              </a:rPr>
              <a:t>Екваторски или тропски дождовни шуми во екваторска зона</a:t>
            </a:r>
          </a:p>
          <a:p>
            <a:pPr>
              <a:buFontTx/>
              <a:buChar char="-"/>
            </a:pPr>
            <a:r>
              <a:rPr lang="mk-MK" dirty="0" smtClean="0"/>
              <a:t>во Азија се познати како </a:t>
            </a:r>
            <a:r>
              <a:rPr lang="mk-MK" dirty="0" smtClean="0">
                <a:solidFill>
                  <a:srgbClr val="00B050"/>
                </a:solidFill>
              </a:rPr>
              <a:t>ПРАШУМИ,</a:t>
            </a:r>
            <a:r>
              <a:rPr lang="mk-MK" dirty="0" smtClean="0"/>
              <a:t> </a:t>
            </a:r>
          </a:p>
          <a:p>
            <a:pPr>
              <a:buFontTx/>
              <a:buChar char="-"/>
            </a:pPr>
            <a:r>
              <a:rPr lang="mk-MK" dirty="0" smtClean="0"/>
              <a:t>во Африка како </a:t>
            </a:r>
            <a:r>
              <a:rPr lang="mk-MK" dirty="0" smtClean="0">
                <a:solidFill>
                  <a:srgbClr val="00B050"/>
                </a:solidFill>
              </a:rPr>
              <a:t>ЏУНГЛИ</a:t>
            </a:r>
          </a:p>
          <a:p>
            <a:pPr>
              <a:buFontTx/>
              <a:buChar char="-"/>
            </a:pPr>
            <a:r>
              <a:rPr lang="mk-MK" dirty="0" smtClean="0"/>
              <a:t>Во Јужна Америка како </a:t>
            </a:r>
            <a:r>
              <a:rPr lang="mk-MK" dirty="0" smtClean="0">
                <a:solidFill>
                  <a:srgbClr val="00B050"/>
                </a:solidFill>
              </a:rPr>
              <a:t>СЕЛВАСИ</a:t>
            </a:r>
          </a:p>
          <a:p>
            <a:pPr>
              <a:buFontTx/>
              <a:buChar char="-"/>
            </a:pPr>
            <a:r>
              <a:rPr lang="mk-MK" dirty="0" smtClean="0">
                <a:solidFill>
                  <a:srgbClr val="00B050"/>
                </a:solidFill>
              </a:rPr>
              <a:t>Се густи и непроодни шуми</a:t>
            </a:r>
            <a:r>
              <a:rPr lang="mk-MK" dirty="0" smtClean="0"/>
              <a:t>, каде скалесто се поставени растенијата кои можат да достигнат височина и од 70м.</a:t>
            </a:r>
            <a:endParaRPr lang="en-US" dirty="0"/>
          </a:p>
        </p:txBody>
      </p:sp>
      <p:sp>
        <p:nvSpPr>
          <p:cNvPr id="4" name="Flowchart: Punched Tape 3"/>
          <p:cNvSpPr/>
          <p:nvPr/>
        </p:nvSpPr>
        <p:spPr>
          <a:xfrm>
            <a:off x="2209800" y="4800600"/>
            <a:ext cx="5867400" cy="1371600"/>
          </a:xfrm>
          <a:prstGeom prst="flowChartPunchedTap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b="1" dirty="0" smtClean="0">
                <a:solidFill>
                  <a:srgbClr val="FFC000"/>
                </a:solidFill>
              </a:rPr>
              <a:t>Најзастапени растителни видови се</a:t>
            </a:r>
            <a:r>
              <a:rPr lang="en-US" b="1" dirty="0" smtClean="0">
                <a:solidFill>
                  <a:srgbClr val="FFC000"/>
                </a:solidFill>
              </a:rPr>
              <a:t>:</a:t>
            </a:r>
            <a:endParaRPr lang="mk-MK" b="1" dirty="0" smtClean="0">
              <a:solidFill>
                <a:srgbClr val="FFC000"/>
              </a:solidFill>
            </a:endParaRPr>
          </a:p>
          <a:p>
            <a:pPr algn="ctr"/>
            <a:r>
              <a:rPr lang="mk-MK" dirty="0" smtClean="0"/>
              <a:t>Палма,Каучуково дрво, Тиково дрво, Банани, бамбус, Лијани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u="sng" dirty="0" smtClean="0">
                <a:solidFill>
                  <a:srgbClr val="FFFF00"/>
                </a:solidFill>
              </a:rPr>
              <a:t>Тропска зона на високи треви</a:t>
            </a:r>
          </a:p>
          <a:p>
            <a:r>
              <a:rPr lang="mk-MK" dirty="0" smtClean="0"/>
              <a:t>- Во Африка познати како </a:t>
            </a:r>
            <a:r>
              <a:rPr lang="mk-MK" dirty="0" smtClean="0">
                <a:solidFill>
                  <a:srgbClr val="FFFF00"/>
                </a:solidFill>
              </a:rPr>
              <a:t>САВАНИ</a:t>
            </a:r>
          </a:p>
          <a:p>
            <a:pPr>
              <a:buFontTx/>
              <a:buChar char="-"/>
            </a:pPr>
            <a:r>
              <a:rPr lang="mk-MK" dirty="0" smtClean="0"/>
              <a:t>Во Јужна Америка како </a:t>
            </a:r>
            <a:r>
              <a:rPr lang="mk-MK" dirty="0" smtClean="0">
                <a:solidFill>
                  <a:srgbClr val="FFFF00"/>
                </a:solidFill>
              </a:rPr>
              <a:t>ЉАНОСИ И КАМПОСИ</a:t>
            </a:r>
          </a:p>
          <a:p>
            <a:pPr>
              <a:buFontTx/>
              <a:buChar char="-"/>
            </a:pPr>
            <a:r>
              <a:rPr lang="mk-MK" dirty="0" smtClean="0">
                <a:solidFill>
                  <a:srgbClr val="FFFF00"/>
                </a:solidFill>
              </a:rPr>
              <a:t>Е област на високи треви и осамени високи дрвја со широко развиени крошни и гранки</a:t>
            </a:r>
            <a:r>
              <a:rPr lang="en-US" dirty="0" smtClean="0">
                <a:solidFill>
                  <a:srgbClr val="FFFF00"/>
                </a:solidFill>
              </a:rPr>
              <a:t>;</a:t>
            </a:r>
          </a:p>
          <a:p>
            <a:pPr>
              <a:buFontTx/>
              <a:buChar char="-"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lowchart: Punched Tape 3"/>
          <p:cNvSpPr/>
          <p:nvPr/>
        </p:nvSpPr>
        <p:spPr>
          <a:xfrm>
            <a:off x="1981200" y="4572000"/>
            <a:ext cx="6248400" cy="1447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b="1" dirty="0" smtClean="0">
                <a:solidFill>
                  <a:srgbClr val="FFC000"/>
                </a:solidFill>
              </a:rPr>
              <a:t>Најзастапени растителни видови се</a:t>
            </a:r>
            <a:r>
              <a:rPr lang="en-US" b="1" dirty="0" smtClean="0">
                <a:solidFill>
                  <a:srgbClr val="FFC000"/>
                </a:solidFill>
              </a:rPr>
              <a:t>:</a:t>
            </a:r>
            <a:endParaRPr lang="mk-MK" b="1" dirty="0" smtClean="0">
              <a:solidFill>
                <a:srgbClr val="FFC000"/>
              </a:solidFill>
            </a:endParaRPr>
          </a:p>
          <a:p>
            <a:pPr algn="ctr"/>
            <a:r>
              <a:rPr lang="mk-MK" b="1" dirty="0" smtClean="0">
                <a:solidFill>
                  <a:schemeClr val="tx1"/>
                </a:solidFill>
              </a:rPr>
              <a:t>Високи треви, Баобаб, Акација и Палми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mk-MK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dirty="0" smtClean="0">
                <a:solidFill>
                  <a:srgbClr val="0070C0"/>
                </a:solidFill>
              </a:rPr>
              <a:t>Степска зона на ниски треви</a:t>
            </a:r>
          </a:p>
          <a:p>
            <a:r>
              <a:rPr lang="mk-MK" dirty="0" smtClean="0"/>
              <a:t>-Во Азија и Африка познати како </a:t>
            </a:r>
            <a:r>
              <a:rPr lang="mk-MK" dirty="0" smtClean="0">
                <a:solidFill>
                  <a:srgbClr val="0070C0"/>
                </a:solidFill>
              </a:rPr>
              <a:t>СТЕПИ</a:t>
            </a:r>
          </a:p>
          <a:p>
            <a:r>
              <a:rPr lang="mk-MK" dirty="0" smtClean="0"/>
              <a:t>-Во Северна Америка и Австралија како </a:t>
            </a:r>
            <a:r>
              <a:rPr lang="mk-MK" dirty="0" smtClean="0">
                <a:solidFill>
                  <a:srgbClr val="0070C0"/>
                </a:solidFill>
              </a:rPr>
              <a:t>ПРЕРИИ</a:t>
            </a:r>
          </a:p>
          <a:p>
            <a:r>
              <a:rPr lang="mk-MK" dirty="0" smtClean="0"/>
              <a:t>-Во Јужна Америка како </a:t>
            </a:r>
            <a:r>
              <a:rPr lang="mk-MK" dirty="0" smtClean="0">
                <a:solidFill>
                  <a:srgbClr val="0070C0"/>
                </a:solidFill>
              </a:rPr>
              <a:t>ПАМПАСИ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lowchart: Punched Tape 3"/>
          <p:cNvSpPr/>
          <p:nvPr/>
        </p:nvSpPr>
        <p:spPr>
          <a:xfrm>
            <a:off x="2057400" y="4267200"/>
            <a:ext cx="5943600" cy="990600"/>
          </a:xfrm>
          <a:prstGeom prst="flowChartPunchedTap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b="1" dirty="0" smtClean="0">
                <a:solidFill>
                  <a:schemeClr val="bg1"/>
                </a:solidFill>
              </a:rPr>
              <a:t>Најзастапени растителни видови се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mk-MK" b="1" dirty="0" smtClean="0">
              <a:solidFill>
                <a:schemeClr val="bg1"/>
              </a:solidFill>
            </a:endParaRPr>
          </a:p>
          <a:p>
            <a:pPr algn="ctr"/>
            <a:r>
              <a:rPr lang="mk-MK" b="1" dirty="0" smtClean="0">
                <a:solidFill>
                  <a:srgbClr val="FFC000"/>
                </a:solidFill>
              </a:rPr>
              <a:t>Различни видови ниски треви на големи површини</a:t>
            </a:r>
            <a:endParaRPr lang="mk-MK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mk-MK" dirty="0" smtClean="0">
                <a:solidFill>
                  <a:schemeClr val="bg1"/>
                </a:solidFill>
              </a:rPr>
              <a:t>Пустини се територии на Земјата каде количеството на врнежи е под 250мм/м</a:t>
            </a:r>
            <a:r>
              <a:rPr lang="mk-MK" sz="2000" dirty="0" smtClean="0">
                <a:solidFill>
                  <a:schemeClr val="bg1"/>
                </a:solidFill>
              </a:rPr>
              <a:t>²</a:t>
            </a:r>
          </a:p>
          <a:p>
            <a:r>
              <a:rPr lang="mk-MK" dirty="0" smtClean="0">
                <a:solidFill>
                  <a:schemeClr val="bg1"/>
                </a:solidFill>
              </a:rPr>
              <a:t>Значи </a:t>
            </a:r>
            <a:r>
              <a:rPr lang="mk-MK" dirty="0" smtClean="0">
                <a:solidFill>
                  <a:schemeClr val="bg1"/>
                </a:solidFill>
              </a:rPr>
              <a:t>количеството на врнежи е многу </a:t>
            </a:r>
            <a:r>
              <a:rPr lang="mk-MK" dirty="0" smtClean="0">
                <a:solidFill>
                  <a:schemeClr val="bg1"/>
                </a:solidFill>
              </a:rPr>
              <a:t>мало. Тоа се сушни подрачја на Земјата, каде растенијата мора да развијат длабоки корени. Зошто?</a:t>
            </a:r>
          </a:p>
          <a:p>
            <a:r>
              <a:rPr lang="mk-MK" dirty="0" smtClean="0">
                <a:solidFill>
                  <a:schemeClr val="bg1"/>
                </a:solidFill>
              </a:rPr>
              <a:t>Во пустините има делови со вода и вегетација и се викаат ОАЗИ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lowchart: Punched Tape 3"/>
          <p:cNvSpPr/>
          <p:nvPr/>
        </p:nvSpPr>
        <p:spPr>
          <a:xfrm>
            <a:off x="2133600" y="4495800"/>
            <a:ext cx="5867400" cy="1447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b="1" dirty="0" smtClean="0">
                <a:solidFill>
                  <a:schemeClr val="bg1"/>
                </a:solidFill>
              </a:rPr>
              <a:t>Најзастапени растителни видови се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mk-MK" b="1" dirty="0" smtClean="0">
              <a:solidFill>
                <a:schemeClr val="bg1"/>
              </a:solidFill>
            </a:endParaRPr>
          </a:p>
          <a:p>
            <a:pPr algn="ctr"/>
            <a:r>
              <a:rPr lang="mk-MK" b="1" dirty="0" smtClean="0">
                <a:solidFill>
                  <a:schemeClr val="bg1"/>
                </a:solidFill>
              </a:rPr>
              <a:t>Кактуси, Палми и тревата Дрин</a:t>
            </a:r>
            <a:endParaRPr lang="mk-MK" b="1" dirty="0" smtClean="0">
              <a:solidFill>
                <a:schemeClr val="bg1"/>
              </a:solidFill>
            </a:endParaRPr>
          </a:p>
          <a:p>
            <a:pPr algn="ctr"/>
            <a:endParaRPr lang="mk-MK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mk-MK" dirty="0" smtClean="0"/>
              <a:t>Сфера на органскиот свет-Биосфера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7406640" cy="4343400"/>
          </a:xfrm>
        </p:spPr>
        <p:txBody>
          <a:bodyPr/>
          <a:lstStyle/>
          <a:p>
            <a:r>
              <a:rPr lang="mk-MK" dirty="0" smtClean="0"/>
              <a:t>Растителни видови(растенија) во Умерениот појас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48200" y="2514600"/>
            <a:ext cx="3657600" cy="2971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u="sng" dirty="0" smtClean="0"/>
              <a:t>Климатски типови во умерениот појас</a:t>
            </a:r>
            <a:r>
              <a:rPr lang="en-US" u="sng" dirty="0" smtClean="0"/>
              <a:t>:</a:t>
            </a:r>
            <a:endParaRPr lang="mk-MK" u="sng" dirty="0" smtClean="0"/>
          </a:p>
          <a:p>
            <a:pPr algn="ctr"/>
            <a:r>
              <a:rPr lang="mk-MK" dirty="0" smtClean="0"/>
              <a:t>1-Средоземно-морска или суптропска клима</a:t>
            </a:r>
          </a:p>
          <a:p>
            <a:pPr algn="ctr"/>
            <a:r>
              <a:rPr lang="mk-MK" dirty="0" smtClean="0"/>
              <a:t>2-Атлантска клима</a:t>
            </a:r>
          </a:p>
          <a:p>
            <a:pPr algn="ctr"/>
            <a:r>
              <a:rPr lang="mk-MK" dirty="0" smtClean="0"/>
              <a:t>3-Умерено-континентална клима и</a:t>
            </a:r>
          </a:p>
          <a:p>
            <a:pPr algn="ctr"/>
            <a:r>
              <a:rPr lang="mk-MK" dirty="0" smtClean="0"/>
              <a:t>4-Континентална клима</a:t>
            </a:r>
          </a:p>
          <a:p>
            <a:pPr algn="ctr"/>
            <a:endParaRPr lang="en-US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1600200" y="1905000"/>
            <a:ext cx="54102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1219200" y="2743200"/>
            <a:ext cx="5257800" cy="3962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b="1" dirty="0" smtClean="0">
                <a:solidFill>
                  <a:schemeClr val="bg1"/>
                </a:solidFill>
              </a:rPr>
              <a:t>Растителни заедници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endParaRPr lang="mk-MK" b="1" dirty="0" smtClean="0">
              <a:solidFill>
                <a:schemeClr val="bg1"/>
              </a:solidFill>
            </a:endParaRPr>
          </a:p>
          <a:p>
            <a:pPr algn="ctr"/>
            <a:r>
              <a:rPr lang="mk-MK" dirty="0" smtClean="0">
                <a:solidFill>
                  <a:schemeClr val="bg1"/>
                </a:solidFill>
              </a:rPr>
              <a:t>-Листопадни Шуми</a:t>
            </a:r>
          </a:p>
          <a:p>
            <a:pPr algn="ctr"/>
            <a:r>
              <a:rPr lang="mk-MK" dirty="0" smtClean="0">
                <a:solidFill>
                  <a:schemeClr val="bg1"/>
                </a:solidFill>
              </a:rPr>
              <a:t>-Иглолисни Шуми и</a:t>
            </a:r>
          </a:p>
          <a:p>
            <a:pPr algn="ctr"/>
            <a:r>
              <a:rPr lang="mk-MK" dirty="0" smtClean="0">
                <a:solidFill>
                  <a:schemeClr val="bg1"/>
                </a:solidFill>
              </a:rPr>
              <a:t> -Тревни Заедници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</TotalTime>
  <Words>635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  <vt:lpstr>Сфера на органскиот свет-Биосфера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 на органскиот свет-Биосфера</dc:title>
  <dc:creator>mimoza</dc:creator>
  <cp:lastModifiedBy>mimoza</cp:lastModifiedBy>
  <cp:revision>16</cp:revision>
  <dcterms:created xsi:type="dcterms:W3CDTF">2020-05-06T04:31:46Z</dcterms:created>
  <dcterms:modified xsi:type="dcterms:W3CDTF">2020-05-06T06:33:32Z</dcterms:modified>
</cp:coreProperties>
</file>