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6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0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0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4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9E0E-12E1-49C2-9A00-4418D66F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DC01-78C9-4A9E-B757-0A7C11015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ED860-31F1-4C47-91E7-4121CE29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A883E-7923-4CA3-8497-58927602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9241-07FB-4FBF-94D2-1DF365B9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8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1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A6A2D5-E3F4-4B77-82FE-7EE437D59670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57745F-64BD-4086-9D7C-621093C3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A2%D1%80%D0%BE%D0%BF%D0%BE%D1%81%D1%84%D0%B5%D1%80%D0%B0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mk.wikipedia.org/wiki/%D0%A1%D1%83%D0%BB%D1%84%D1%83%D1%80%D0%BD%D0%B0_%D0%BA%D0%B8%D1%81%D0%B5%D0%BB%D0%B8%D0%BD%D0%B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k.wikipedia.org/w/index.php?title=%D0%92%D1%83%D0%BB%D0%BA%D0%B0%D0%BD%D1%81%D0%BA%D0%B0_%D0%B7%D0%B8%D0%BC%D0%B0&amp;action=edit&amp;redlink=1" TargetMode="External"/><Relationship Id="rId5" Type="http://schemas.openxmlformats.org/officeDocument/2006/relationships/hyperlink" Target="https://mk.wikipedia.org/wiki/%D0%A1%D1%82%D1%80%D0%B0%D1%82%D0%BE%D1%81%D1%84%D0%B5%D1%80%D0%B0" TargetMode="External"/><Relationship Id="rId4" Type="http://schemas.openxmlformats.org/officeDocument/2006/relationships/hyperlink" Target="https://mk.wikipedia.org/wiki/%D0%97%D0%B5%D0%BC%D1%98%D0%B0_(%D0%BF%D0%BB%D0%B0%D0%BD%D0%B5%D1%82%D0%B0)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A1%D1%80%D0%B5%D0%B4%D0%BE%D0%B7%D0%B5%D0%BC%D0%BD%D0%BE_%D0%9C%D0%BE%D1%80%D0%B5" TargetMode="External"/><Relationship Id="rId3" Type="http://schemas.openxmlformats.org/officeDocument/2006/relationships/hyperlink" Target="https://mk.wikipedia.org/wiki/%D0%A5%D0%B0%D0%B2%D0%B0%D0%B8" TargetMode="External"/><Relationship Id="rId7" Type="http://schemas.openxmlformats.org/officeDocument/2006/relationships/hyperlink" Target="https://mk.wikipedia.org/wiki/%D0%A1%D1%82%D1%80%D0%BE%D0%BC%D0%B1%D0%BE%D0%BB%D0%B8" TargetMode="External"/><Relationship Id="rId2" Type="http://schemas.openxmlformats.org/officeDocument/2006/relationships/hyperlink" Target="https://mk.wikipedia.org/wiki/%D0%9A%D0%B8%D0%BB%D0%B0%D1%83%D0%B5%D0%B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k.wikipedia.org/wiki/%D0%95%D1%82%D0%BD%D0%B0" TargetMode="External"/><Relationship Id="rId11" Type="http://schemas.openxmlformats.org/officeDocument/2006/relationships/hyperlink" Target="https://mk.wikipedia.org/wiki/%D0%92%D0%B0%D0%BD%D1%83%D0%B0%D1%82%D1%83" TargetMode="External"/><Relationship Id="rId5" Type="http://schemas.openxmlformats.org/officeDocument/2006/relationships/hyperlink" Target="https://mk.wikipedia.org/wiki/%D0%9B%D0%B0%D0%B2%D0%B8%D0%BD%D0%BE_%D0%B5%D0%B7%D0%B5%D1%80%D0%BE" TargetMode="External"/><Relationship Id="rId10" Type="http://schemas.openxmlformats.org/officeDocument/2006/relationships/hyperlink" Target="https://mk.wikipedia.org/w/index.php?title=%D0%88%D0%B0%D1%81%D1%83%D1%80&amp;action=edit&amp;redlink=1" TargetMode="External"/><Relationship Id="rId4" Type="http://schemas.openxmlformats.org/officeDocument/2006/relationships/hyperlink" Target="https://mk.wikipedia.org/wiki/%D0%A5%D0%B0%D0%B2%D0%B0%D1%98%D1%81%D0%BA%D0%B0_%D0%B5%D1%80%D1%83%D0%BF%D1%86%D0%B8%D1%98%D0%B0" TargetMode="External"/><Relationship Id="rId9" Type="http://schemas.openxmlformats.org/officeDocument/2006/relationships/hyperlink" Target="https://mk.wikipedia.org/wiki/%D0%90%D0%BD%D1%82%D0%B8%D0%BA%D0%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A1%D0%B5%D0%B8%D0%B7%D0%BC%D0%BE%D0%B3%D1%80%D0%B0%D1%84" TargetMode="External"/><Relationship Id="rId2" Type="http://schemas.openxmlformats.org/officeDocument/2006/relationships/hyperlink" Target="https://mk.wikipedia.org/wiki/%D0%A1%D0%B5%D0%B8%D0%B7%D0%BC%D0%BE%D0%BB%D0%BE%D0%B3%D0%B8%D1%98%D0%B0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mk.wikipedia.org/w/index.php?title=%D0%A1%D0%B5%D0%B8%D0%B7%D0%BC%D0%BE%D0%B3%D1%80%D0%B0%D0%BC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5%D0%BF%D0%B8%D1%86%D0%B5%D0%BD%D1%82%D0%B0%D1%80" TargetMode="External"/><Relationship Id="rId2" Type="http://schemas.openxmlformats.org/officeDocument/2006/relationships/hyperlink" Target="https://mk.wikipedia.org/wiki/%D0%A5%D0%B8%D0%BF%D0%BE%D1%86%D0%B5%D0%BD%D1%82%D0%B0%D1%80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C%D0%B0%D0%B3%D0%BC%D0%B0" TargetMode="External"/><Relationship Id="rId2" Type="http://schemas.openxmlformats.org/officeDocument/2006/relationships/hyperlink" Target="https://mk.wikipedia.org/wiki/%D0%97%D0%B5%D0%BC%D1%98%D0%B8%D0%BD%D0%B0_%D0%BA%D0%BE%D1%80%D0%B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k.wikipedia.org/wiki/%D0%95%D1%80%D1%83%D0%BF%D1%86%D0%B8%D1%98%D0%B0" TargetMode="External"/><Relationship Id="rId5" Type="http://schemas.openxmlformats.org/officeDocument/2006/relationships/hyperlink" Target="https://mk.wikipedia.org/wiki/%D0%A2%D0%B8%D1%85%D0%B8%D0%BE%D1%82_%D0%9E%D0%BA%D0%B5%D0%B0%D0%BD" TargetMode="External"/><Relationship Id="rId4" Type="http://schemas.openxmlformats.org/officeDocument/2006/relationships/hyperlink" Target="https://mk.wikipedia.org/w/index.php?title=%D0%A2%D0%B8%D1%85%D0%BE%D0%BE%D0%BA%D0%B5%D0%B0%D0%BD%D1%81%D0%BA%D0%B8_%D0%9E%D0%B3%D0%BD%D0%B5%D0%BD_%D0%9F%D1%80%D1%81%D1%82%D0%B5%D0%BD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9F%D0%B0%D1%80%D0%B5%D0%B0" TargetMode="External"/><Relationship Id="rId3" Type="http://schemas.openxmlformats.org/officeDocument/2006/relationships/hyperlink" Target="https://mk.wikipedia.org/wiki/%D0%9B%D0%B5%D0%B4%D0%B5%D0%BD%D0%BE_%D0%B2%D1%80%D0%B5%D0%BC%D0%B5" TargetMode="External"/><Relationship Id="rId7" Type="http://schemas.openxmlformats.org/officeDocument/2006/relationships/hyperlink" Target="https://mk.wikipedia.org/wiki/%D0%94%D0%B8%D0%BC" TargetMode="External"/><Relationship Id="rId2" Type="http://schemas.openxmlformats.org/officeDocument/2006/relationships/hyperlink" Target="https://mk.wikipedia.org/w/index.php?title=%D0%93%D0%BB%D0%BE%D0%B1%D0%B0%D0%BB%D0%BD%D0%B0_%D0%B2%D1%83%D0%BB%D0%BA%D0%B0%D0%BD%D1%81%D0%BA%D0%B0_%D0%BF%D1%80%D0%BE%D0%B3%D1%80%D0%B0%D0%BC%D0%B0&amp;action=edit&amp;redlink=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k.wikipedia.org/wiki/%D0%A1%D0%BE%D0%BB%D1%84%D0%B0%D1%82%D0%B0%D1%80%D0%B0" TargetMode="External"/><Relationship Id="rId5" Type="http://schemas.openxmlformats.org/officeDocument/2006/relationships/hyperlink" Target="https://mk.wikipedia.org/wiki/%D0%A2%D0%BE%D0%BF%D0%BE%D0%BB_%D0%B8%D0%B7%D0%B2%D0%BE%D1%80" TargetMode="External"/><Relationship Id="rId4" Type="http://schemas.openxmlformats.org/officeDocument/2006/relationships/hyperlink" Target="https://mk.wikipedia.org/wiki/%D0%93%D0%B5%D1%98%D0%B7%D0%B5%D1%80" TargetMode="External"/><Relationship Id="rId9" Type="http://schemas.openxmlformats.org/officeDocument/2006/relationships/hyperlink" Target="https://mk.wikipedia.org/wiki/%D0%9A%D0%B0%D0%BB%D0%BB%D0%B8%D0%B2_%D0%B2%D1%83%D0%BB%D0%BA%D0%B0%D0%B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mk.wikipedia.org/wiki/%D0%A2%D0%BE%D0%BF%D0%BE%D0%BB_%D0%B8%D0%B7%D0%B2%D0%BE%D1%80" TargetMode="External"/><Relationship Id="rId7" Type="http://schemas.openxmlformats.org/officeDocument/2006/relationships/hyperlink" Target="https://mk.wikipedia.org/wiki/%D0%9A%D0%B0%D0%BB%D0%BB%D0%B8%D0%B2_%D0%B2%D1%83%D0%BB%D0%BA%D0%B0%D0%BD" TargetMode="External"/><Relationship Id="rId2" Type="http://schemas.openxmlformats.org/officeDocument/2006/relationships/hyperlink" Target="https://mk.wikipedia.org/wiki/%D0%93%D0%B5%D1%98%D0%B7%D0%B5%D1%80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mk.wikipedia.org/wiki/%D0%9F%D0%B0%D1%80%D0%B5%D0%B0" TargetMode="External"/><Relationship Id="rId5" Type="http://schemas.openxmlformats.org/officeDocument/2006/relationships/hyperlink" Target="https://mk.wikipedia.org/wiki/%D0%94%D0%B8%D0%BC" TargetMode="External"/><Relationship Id="rId4" Type="http://schemas.openxmlformats.org/officeDocument/2006/relationships/hyperlink" Target="https://mk.wikipedia.org/wiki/%D0%A1%D0%BE%D0%BB%D1%84%D0%B0%D1%82%D0%B0%D1%80%D0%B0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B979-A0A9-418D-B8BA-64E7D8E2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                Земјотреси и Вулкани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A70F9-4967-43B0-959A-81180387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51" y="331450"/>
            <a:ext cx="10396882" cy="1151965"/>
          </a:xfrm>
        </p:spPr>
        <p:txBody>
          <a:bodyPr/>
          <a:lstStyle/>
          <a:p>
            <a:r>
              <a:rPr lang="mk-MK" dirty="0"/>
              <a:t>вулкани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187C-4D83-4D14-8949-5940D3C2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Големите ерупции можат да влијаат на температурата, бидејќи пепелта и капките на </a:t>
            </a:r>
            <a:r>
              <a:rPr lang="ru-RU" dirty="0">
                <a:hlinkClick r:id="rId2" tooltip="Сулфурна киселина"/>
              </a:rPr>
              <a:t>сулфурна киселина</a:t>
            </a:r>
            <a:r>
              <a:rPr lang="ru-RU" dirty="0"/>
              <a:t> го прикриваат сонцето и ја смируваат пониската атмосфера на Земјата (или </a:t>
            </a:r>
            <a:r>
              <a:rPr lang="ru-RU" dirty="0">
                <a:hlinkClick r:id="rId3" tooltip="Тропосфера"/>
              </a:rPr>
              <a:t>тропосферата</a:t>
            </a:r>
            <a:r>
              <a:rPr lang="ru-RU" dirty="0"/>
              <a:t>). Тие исто така ја апсорбираат топлината што зрачи од </a:t>
            </a:r>
            <a:r>
              <a:rPr lang="ru-RU" dirty="0">
                <a:hlinkClick r:id="rId4" tooltip="Земја (планета)"/>
              </a:rPr>
              <a:t>Земјата</a:t>
            </a:r>
            <a:r>
              <a:rPr lang="ru-RU" dirty="0"/>
              <a:t>, со што се затоплува горната атмосфера (или </a:t>
            </a:r>
            <a:r>
              <a:rPr lang="ru-RU" dirty="0">
                <a:hlinkClick r:id="rId5" tooltip="Стратосфера"/>
              </a:rPr>
              <a:t>стратосферата</a:t>
            </a:r>
            <a:r>
              <a:rPr lang="ru-RU" dirty="0"/>
              <a:t>). Историски гледано, </a:t>
            </a:r>
            <a:r>
              <a:rPr lang="ru-RU" dirty="0">
                <a:hlinkClick r:id="rId6" tooltip="Вулканска зима (страницата не постои)"/>
              </a:rPr>
              <a:t>вулканските зими</a:t>
            </a:r>
            <a:r>
              <a:rPr lang="ru-RU" dirty="0"/>
              <a:t> предизвикуваат климатски промени со катастрофален глад.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DC2C9-25A6-4846-AEFF-60A9C7720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7" y="3445577"/>
            <a:ext cx="3356975" cy="19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5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1FB0-69A0-4DED-B61F-F19B48BB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ВУЛКАНИ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FF95-978E-44E3-892C-C8C547F5C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2013, </a:t>
            </a:r>
            <a:r>
              <a:rPr lang="ru-RU" u="sng" dirty="0"/>
              <a:t>најактивни вулкани на Земјата</a:t>
            </a:r>
            <a:r>
              <a:rPr lang="ru-RU" dirty="0"/>
              <a:t> се сметаат следниве:</a:t>
            </a:r>
          </a:p>
          <a:p>
            <a:r>
              <a:rPr lang="ru-RU" dirty="0">
                <a:hlinkClick r:id="rId2" tooltip="Килауеа"/>
              </a:rPr>
              <a:t>Килауеа</a:t>
            </a:r>
            <a:r>
              <a:rPr lang="ru-RU" dirty="0"/>
              <a:t>, познатиот </a:t>
            </a:r>
            <a:r>
              <a:rPr lang="ru-RU" dirty="0">
                <a:hlinkClick r:id="rId3" tooltip="Хаваи"/>
              </a:rPr>
              <a:t>хавајски вулкан</a:t>
            </a:r>
            <a:r>
              <a:rPr lang="ru-RU" dirty="0"/>
              <a:t> кој е во континуирана </a:t>
            </a:r>
            <a:r>
              <a:rPr lang="ru-RU" dirty="0">
                <a:hlinkClick r:id="rId4" tooltip="Хавајска ерупција"/>
              </a:rPr>
              <a:t>ефузивна ерупција</a:t>
            </a:r>
            <a:r>
              <a:rPr lang="ru-RU" dirty="0"/>
              <a:t> од 1983 со најдолготрајно видливо </a:t>
            </a:r>
            <a:r>
              <a:rPr lang="ru-RU" dirty="0">
                <a:hlinkClick r:id="rId5" tooltip="Лавино езеро"/>
              </a:rPr>
              <a:t>лавино езеро</a:t>
            </a:r>
            <a:r>
              <a:rPr lang="ru-RU" dirty="0"/>
              <a:t>.</a:t>
            </a:r>
          </a:p>
          <a:p>
            <a:r>
              <a:rPr lang="ru-RU" dirty="0">
                <a:hlinkClick r:id="rId6" tooltip="Етна"/>
              </a:rPr>
              <a:t>Етна</a:t>
            </a:r>
            <a:r>
              <a:rPr lang="ru-RU" dirty="0"/>
              <a:t> и вулканот </a:t>
            </a:r>
            <a:r>
              <a:rPr lang="ru-RU" dirty="0">
                <a:hlinkClick r:id="rId7" tooltip="Стромболи"/>
              </a:rPr>
              <a:t>Стромболи</a:t>
            </a:r>
            <a:r>
              <a:rPr lang="ru-RU" dirty="0"/>
              <a:t>, двата </a:t>
            </a:r>
            <a:r>
              <a:rPr lang="ru-RU" dirty="0">
                <a:hlinkClick r:id="rId8" tooltip="Средоземно Море"/>
              </a:rPr>
              <a:t>медитерански</a:t>
            </a:r>
            <a:r>
              <a:rPr lang="ru-RU" dirty="0"/>
              <a:t> вулкани во речиси континуирана ерупција уште од </a:t>
            </a:r>
            <a:r>
              <a:rPr lang="ru-RU" dirty="0">
                <a:hlinkClick r:id="rId9" tooltip="Антика"/>
              </a:rPr>
              <a:t>античко време</a:t>
            </a:r>
            <a:r>
              <a:rPr lang="ru-RU" dirty="0"/>
              <a:t>.</a:t>
            </a:r>
          </a:p>
          <a:p>
            <a:r>
              <a:rPr lang="ru-RU" dirty="0"/>
              <a:t>Планината </a:t>
            </a:r>
            <a:r>
              <a:rPr lang="ru-RU" dirty="0">
                <a:hlinkClick r:id="rId10" tooltip="Јасур (страницата не постои)"/>
              </a:rPr>
              <a:t>Јасур</a:t>
            </a:r>
            <a:r>
              <a:rPr lang="ru-RU" dirty="0"/>
              <a:t>, во </a:t>
            </a:r>
            <a:r>
              <a:rPr lang="ru-RU" dirty="0">
                <a:hlinkClick r:id="rId11" tooltip="Вануату"/>
              </a:rPr>
              <a:t>Вануату</a:t>
            </a:r>
            <a:r>
              <a:rPr lang="ru-RU" dirty="0"/>
              <a:t>, која еруптира речиси континуирано веќе 800 години.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5C6C-B2B1-4372-8051-6036F143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ЗАШТИТА ОД ВУЛКАНСКИ ЕРУПЦИИ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127BD-0A24-4F05-9EBE-286D0978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51333"/>
            <a:ext cx="10396883" cy="3536820"/>
          </a:xfrm>
        </p:spPr>
        <p:txBody>
          <a:bodyPr>
            <a:normAutofit fontScale="92500" lnSpcReduction="10000"/>
          </a:bodyPr>
          <a:lstStyle/>
          <a:p>
            <a:r>
              <a:rPr lang="mk-MK" dirty="0"/>
              <a:t>ВУЛКАНСКИТЕ ЕРУПЦИИ СЕ ТЕШКИ ЗА ПРЕДВИДУВАЊЕ,НО ВО ТАКВИ СИТУАЦИИ ТРЕБА</a:t>
            </a:r>
          </a:p>
          <a:p>
            <a:r>
              <a:rPr lang="mk-MK" dirty="0"/>
              <a:t>ЕВАКУАЦИЈА НА ЛУЃЕТО КОЈ ЖИВЕАТ ВО ТАА ОБЛАСТ ИЛИ БЛИЗИНА</a:t>
            </a:r>
          </a:p>
          <a:p>
            <a:r>
              <a:rPr lang="mk-MK" dirty="0"/>
              <a:t>Респиратори (за дишење)</a:t>
            </a:r>
          </a:p>
          <a:p>
            <a:r>
              <a:rPr lang="mk-MK" dirty="0"/>
              <a:t>Да имаме заштита за очите (наочари)</a:t>
            </a:r>
            <a:endParaRPr lang="en-US" dirty="0"/>
          </a:p>
          <a:p>
            <a:r>
              <a:rPr lang="mk-MK" dirty="0"/>
              <a:t>ЦВРСТИ ЧЕВЛИ</a:t>
            </a:r>
          </a:p>
          <a:p>
            <a:r>
              <a:rPr lang="mk-MK" dirty="0"/>
              <a:t>ДА ГИ ЗАТВОРИМЕ ВРАТИТЕ И ПРОЗОРЦИТЕ ОД КУЌАТА ИЛИ СТАНОТ</a:t>
            </a:r>
          </a:p>
          <a:p>
            <a:r>
              <a:rPr lang="en-US" dirty="0"/>
              <a:t>T</a:t>
            </a:r>
            <a:r>
              <a:rPr lang="mk-MK" dirty="0"/>
              <a:t>реба да имаме основни лекови</a:t>
            </a:r>
            <a:endParaRPr lang="en-US" dirty="0"/>
          </a:p>
          <a:p>
            <a:r>
              <a:rPr lang="mk-MK" dirty="0"/>
              <a:t>Да имаме електрични светилки и батерии И ДР</a:t>
            </a:r>
          </a:p>
          <a:p>
            <a:endParaRPr lang="mk-M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1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849C-B950-4AF7-B5ED-20DBE33C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2F3F-9CE5-460C-9A24-F12EB249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/>
              <a:t>Изработил</a:t>
            </a:r>
            <a:r>
              <a:rPr lang="en-US" dirty="0"/>
              <a:t>:</a:t>
            </a:r>
            <a:endParaRPr lang="mk-MK" dirty="0"/>
          </a:p>
          <a:p>
            <a:pPr marL="0" indent="0">
              <a:buNone/>
            </a:pPr>
            <a:r>
              <a:rPr lang="mk-MK" dirty="0"/>
              <a:t>Елена Бошева </a:t>
            </a:r>
            <a:r>
              <a:rPr lang="en-US" dirty="0"/>
              <a:t>vii</a:t>
            </a:r>
            <a:r>
              <a:rPr lang="mk-MK" dirty="0"/>
              <a:t>-б</a:t>
            </a:r>
          </a:p>
        </p:txBody>
      </p:sp>
    </p:spTree>
    <p:extLst>
      <p:ext uri="{BB962C8B-B14F-4D97-AF65-F5344CB8AC3E}">
        <p14:creationId xmlns:p14="http://schemas.microsoft.com/office/powerpoint/2010/main" val="148662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E954-FE68-4341-BBED-D84C8744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Земјотреси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5D5F7-CF96-4AED-BBEE-8F52A394A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Земјотрес или потрес — природна појава, којашто е резултат на поместувањето на тектонските плочи, движењето на земјината кора, при што се ослободува голема енергија што води до потресување на земјата.</a:t>
            </a:r>
          </a:p>
          <a:p>
            <a:r>
              <a:rPr lang="ru-RU" dirty="0"/>
              <a:t>Јачината на потресот зависи од повеќе фактори, како што се количината на ослободена енергија, длабочината на хипоцентарот, оддалеченоста од епицентарот и составот на земјината кора.</a:t>
            </a:r>
          </a:p>
          <a:p>
            <a:r>
              <a:rPr lang="ru-RU" dirty="0"/>
              <a:t>Земјотресот се манифестира со потрес или дислокација на земјиното тло.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51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81D4-443D-43D2-BF7A-9ACED796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Земјотреси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5BFD-E5CE-47BC-A8E5-FE78AEAB0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Јачината на земјотресот се изразува со помош на Меркали-Канкани-Сибергова скала, попозната како Меркалиева скала, којашто има 12 степени и се темели врз разорноста и последиците од земјотресот.</a:t>
            </a:r>
          </a:p>
          <a:p>
            <a:r>
              <a:rPr lang="ru-RU" dirty="0"/>
              <a:t>Постои и Рихтерова скала или скала на Рихтер, којашто има магнитут од 0 до 9 степени и се темели врз јачината (количината) на енергија што се ослободува при потресот.</a:t>
            </a:r>
          </a:p>
          <a:p>
            <a:r>
              <a:rPr lang="ru-RU" dirty="0"/>
              <a:t>Науката што се занимава со изучување на земјотреси се нарекува </a:t>
            </a:r>
            <a:r>
              <a:rPr lang="ru-RU" dirty="0">
                <a:hlinkClick r:id="rId2" tooltip="Сеизмологија"/>
              </a:rPr>
              <a:t>сеизмологија</a:t>
            </a:r>
            <a:r>
              <a:rPr lang="ru-RU" dirty="0"/>
              <a:t>, но и покрај големиот напредок на технологијата и новите сознанија, и денес е многу тешко да се предвиди земјотресот и неговите последици. Направата со којашто се мери земјотресот се нарекува </a:t>
            </a:r>
            <a:r>
              <a:rPr lang="ru-RU" dirty="0">
                <a:hlinkClick r:id="rId3" tooltip="Сеизмограф"/>
              </a:rPr>
              <a:t>сеизмограф</a:t>
            </a:r>
            <a:r>
              <a:rPr lang="ru-RU" dirty="0"/>
              <a:t>, а документот што останува се нарекува </a:t>
            </a:r>
            <a:r>
              <a:rPr lang="ru-RU" dirty="0">
                <a:hlinkClick r:id="rId4" tooltip="Сеизмограм (страницата не постои)"/>
              </a:rPr>
              <a:t>сеизмограм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B281-22AD-480C-BDBB-CC1FBB63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земјотреси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B509-422B-4B32-8AE2-8D9CDA342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Земјотресот со случува во внатрешноста на Земјата и тоа место се нарекува жариште. Точката во внатрешноста на Земјата кадешто настанува земјотресот се нарекува </a:t>
            </a:r>
            <a:r>
              <a:rPr lang="ru-RU" dirty="0">
                <a:hlinkClick r:id="rId2" tooltip="Хипоцентар"/>
              </a:rPr>
              <a:t>хипоцентар</a:t>
            </a:r>
            <a:r>
              <a:rPr lang="ru-RU" dirty="0"/>
              <a:t>, а местото на површината на Земјата каде тој најсилно се чувствува е </a:t>
            </a:r>
            <a:r>
              <a:rPr lang="ru-RU" dirty="0">
                <a:hlinkClick r:id="rId3" tooltip="Епицентар"/>
              </a:rPr>
              <a:t>епицентар</a:t>
            </a:r>
            <a:r>
              <a:rPr lang="ru-RU" dirty="0"/>
              <a:t>. Од епицентарот, трусните бранови продолжуваат да се движат во концентрични кругови, но со послаб интензитет. Според длабочината, хипоцентарот може да биде плиток (до 70 km длабочина), среден (од 70–300 km длабочина) и длабок (300–730 km длабочина).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6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87F0-A3FF-42C2-AB3B-F57BB0BB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Заштита од земјотреси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C8D2-9FDD-493F-8D30-ED16B0AA4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mk-MK" dirty="0"/>
              <a:t>Земјотресите неможиме да ги предвидиме но во таква ситуација можеме да се заштитиме со</a:t>
            </a:r>
          </a:p>
          <a:p>
            <a:r>
              <a:rPr lang="mk-MK" dirty="0"/>
              <a:t>Првенствено да се зачува присебноста и да не се паничи</a:t>
            </a:r>
          </a:p>
          <a:p>
            <a:r>
              <a:rPr lang="ru-RU" dirty="0"/>
              <a:t>Доколку во моментот се наоѓате во пониски простории, при првиот потрес излезете од нив на послободно место</a:t>
            </a:r>
          </a:p>
          <a:p>
            <a:r>
              <a:rPr lang="mk-MK" dirty="0"/>
              <a:t>оддалечете се од стеблата</a:t>
            </a:r>
            <a:r>
              <a:rPr lang="ru-RU" dirty="0"/>
              <a:t>, уличните светилки, електрични кабли и градби.</a:t>
            </a:r>
          </a:p>
          <a:p>
            <a:r>
              <a:rPr lang="ru-RU" dirty="0"/>
              <a:t>Доколку сте на повисоките катови, застанете веднаш до основните ѕидови</a:t>
            </a:r>
          </a:p>
          <a:p>
            <a:r>
              <a:rPr lang="mk-MK" dirty="0"/>
              <a:t>под вратата</a:t>
            </a:r>
          </a:p>
          <a:p>
            <a:r>
              <a:rPr lang="ru-RU" dirty="0"/>
              <a:t>во внатрешниот агол од просторијата или под масата и со рацете заштитете ги очите</a:t>
            </a:r>
          </a:p>
          <a:p>
            <a:r>
              <a:rPr lang="ru-RU" dirty="0"/>
              <a:t>Доколку се наоѓате во автомобил не застанувајте на мостовите или под подвозник или електрични кабли и во тунели. Застанете на отворено место и останете во автомобилот и др</a:t>
            </a:r>
            <a:endParaRPr lang="mk-M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8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9950-FAC2-4B95-8D83-C86E50A6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земјотреси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8D828-40E1-48F7-8BBB-DBB0C31A5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3" y="2021172"/>
            <a:ext cx="4659681" cy="28156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A1C93-1105-48F6-A922-FC91321EC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7681"/>
            <a:ext cx="4762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5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048CB-A943-4636-B40D-1919DCEE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0" y="331449"/>
            <a:ext cx="10396882" cy="1151965"/>
          </a:xfrm>
        </p:spPr>
        <p:txBody>
          <a:bodyPr/>
          <a:lstStyle/>
          <a:p>
            <a:r>
              <a:rPr lang="mk-MK" dirty="0"/>
              <a:t>вулкани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1B61-8DA6-42E9-8513-F1200519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79" y="1646468"/>
            <a:ext cx="10396883" cy="406540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Вулканите</a:t>
            </a:r>
            <a:r>
              <a:rPr lang="ru-RU" dirty="0"/>
              <a:t> се отвор или пукнатина во </a:t>
            </a:r>
            <a:r>
              <a:rPr lang="ru-RU" dirty="0">
                <a:hlinkClick r:id="rId2" tooltip="Земјина кора"/>
              </a:rPr>
              <a:t>земјината кора</a:t>
            </a:r>
            <a:r>
              <a:rPr lang="ru-RU" dirty="0"/>
              <a:t> низ кои </a:t>
            </a:r>
            <a:r>
              <a:rPr lang="ru-RU" dirty="0">
                <a:hlinkClick r:id="rId3" tooltip="Магма"/>
              </a:rPr>
              <a:t>магмата</a:t>
            </a:r>
            <a:r>
              <a:rPr lang="ru-RU" dirty="0"/>
              <a:t> избива на површината како лава. Вообичаено, тие се јавуваат по должината на границите на плочите на кората: повеќето вулкани се наоѓаат во појас наречен </a:t>
            </a:r>
            <a:r>
              <a:rPr lang="ru-RU" dirty="0">
                <a:hlinkClick r:id="rId4" tooltip="Тихоокеански Огнен Прстен (страницата не постои)"/>
              </a:rPr>
              <a:t>Тихоокеански Огнен Прстен</a:t>
            </a:r>
            <a:r>
              <a:rPr lang="ru-RU" dirty="0"/>
              <a:t>, кој се протега по должината на работ на </a:t>
            </a:r>
            <a:r>
              <a:rPr lang="ru-RU" dirty="0">
                <a:hlinkClick r:id="rId5" tooltip="Тихиот Океан"/>
              </a:rPr>
              <a:t>Тихиот Океан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Вулканите може да бидат класифицирани според јачината и честотата на нивните </a:t>
            </a:r>
            <a:r>
              <a:rPr lang="ru-RU" dirty="0">
                <a:hlinkClick r:id="rId6" tooltip="Ерупција"/>
              </a:rPr>
              <a:t>ерупции</a:t>
            </a:r>
            <a:r>
              <a:rPr lang="ru-RU" dirty="0"/>
              <a:t>. Неексплозивните вулкански ерупции, главно, се јавуваат таму каде што плочите на Земјината кора се одвојуваат една од друга.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ED9F-8487-495F-9493-6F4328F3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вулкани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E2D0-D542-4B87-ADE4-3D1CF352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6795"/>
            <a:ext cx="10396883" cy="31440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Вулканите што имаат чести ерупции се наречени </a:t>
            </a:r>
            <a:r>
              <a:rPr lang="ru-RU" i="1" dirty="0"/>
              <a:t>активни</a:t>
            </a:r>
            <a:r>
              <a:rPr lang="ru-RU" dirty="0"/>
              <a:t>, а тие што имаат ретки ерупции се нарекуваат </a:t>
            </a:r>
            <a:r>
              <a:rPr lang="ru-RU" i="1" dirty="0"/>
              <a:t>заспани</a:t>
            </a:r>
            <a:r>
              <a:rPr lang="ru-RU" dirty="0"/>
              <a:t> и тие што прекинале со еруптирање се наречени </a:t>
            </a:r>
            <a:r>
              <a:rPr lang="ru-RU" i="1" dirty="0"/>
              <a:t>Изгаснати </a:t>
            </a:r>
            <a:r>
              <a:rPr lang="ru-RU" dirty="0"/>
              <a:t> вулкани. Една од поедноставните дефиниции е според каталозите на </a:t>
            </a:r>
            <a:r>
              <a:rPr lang="ru-RU" dirty="0">
                <a:hlinkClick r:id="rId2" tooltip="Глобална вулканска програма (страницата не постои)"/>
              </a:rPr>
              <a:t>Глобалната вулканска програма</a:t>
            </a:r>
            <a:r>
              <a:rPr lang="ru-RU" dirty="0"/>
              <a:t> е дека активен вулкан е оној што избувнал од последното </a:t>
            </a:r>
            <a:r>
              <a:rPr lang="ru-RU" dirty="0">
                <a:hlinkClick r:id="rId3" tooltip="Ледено време"/>
              </a:rPr>
              <a:t>ледено доба</a:t>
            </a:r>
            <a:r>
              <a:rPr lang="ru-RU" dirty="0"/>
              <a:t> наваму (т.е. во минатото ~ 10.000 години), заспан (неактивен) вулкан е оној кој не избил во изминатите 10.000 години, но кој се очекува повторно да еруптира а изгасен вулкан е оној од кој не се очекува повторно да еруптира.</a:t>
            </a:r>
          </a:p>
          <a:p>
            <a:r>
              <a:rPr lang="ru-RU" dirty="0"/>
              <a:t>Освен вулканите, во други појави поврзани со вулканските региони се и </a:t>
            </a:r>
            <a:r>
              <a:rPr lang="ru-RU" dirty="0">
                <a:hlinkClick r:id="rId4" tooltip="Гејзер"/>
              </a:rPr>
              <a:t>гејзерите</a:t>
            </a:r>
            <a:r>
              <a:rPr lang="ru-RU" dirty="0"/>
              <a:t>, </a:t>
            </a:r>
            <a:r>
              <a:rPr lang="ru-RU" dirty="0">
                <a:hlinkClick r:id="rId5" tooltip="Топол извор"/>
              </a:rPr>
              <a:t>жешките минерални извори</a:t>
            </a:r>
            <a:r>
              <a:rPr lang="ru-RU" dirty="0"/>
              <a:t>, </a:t>
            </a:r>
            <a:r>
              <a:rPr lang="ru-RU" dirty="0">
                <a:hlinkClick r:id="rId6" tooltip="Солфатара"/>
              </a:rPr>
              <a:t>солфатарите</a:t>
            </a:r>
            <a:r>
              <a:rPr lang="ru-RU" dirty="0"/>
              <a:t>, пукнатините во вулканскиот конус од кои избива само </a:t>
            </a:r>
            <a:r>
              <a:rPr lang="ru-RU" dirty="0">
                <a:hlinkClick r:id="rId7" tooltip="Дим"/>
              </a:rPr>
              <a:t>чад</a:t>
            </a:r>
            <a:r>
              <a:rPr lang="ru-RU" dirty="0"/>
              <a:t> и </a:t>
            </a:r>
            <a:r>
              <a:rPr lang="ru-RU" dirty="0">
                <a:hlinkClick r:id="rId8" tooltip="Пареа"/>
              </a:rPr>
              <a:t>пареа</a:t>
            </a:r>
            <a:r>
              <a:rPr lang="ru-RU" dirty="0"/>
              <a:t> и </a:t>
            </a:r>
            <a:r>
              <a:rPr lang="ru-RU" dirty="0">
                <a:hlinkClick r:id="rId9" tooltip="Каллив вулкан"/>
              </a:rPr>
              <a:t>врелите базени со кал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2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5EFD-2E54-4C09-88E1-0110FC02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вулкани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15927C-0556-4E6C-AF98-9102C266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Освен вулканите, во други појави поврзани со вулканските региони се и </a:t>
            </a:r>
            <a:r>
              <a:rPr lang="ru-RU" dirty="0">
                <a:hlinkClick r:id="rId2" tooltip="Гејзер"/>
              </a:rPr>
              <a:t>гејзерите</a:t>
            </a:r>
            <a:r>
              <a:rPr lang="ru-RU" dirty="0"/>
              <a:t>, </a:t>
            </a:r>
            <a:r>
              <a:rPr lang="ru-RU" dirty="0">
                <a:hlinkClick r:id="rId3" tooltip="Топол извор"/>
              </a:rPr>
              <a:t>жешките минерални извори</a:t>
            </a:r>
            <a:r>
              <a:rPr lang="ru-RU" dirty="0"/>
              <a:t>, </a:t>
            </a:r>
            <a:r>
              <a:rPr lang="ru-RU" dirty="0">
                <a:hlinkClick r:id="rId4" tooltip="Солфатара"/>
              </a:rPr>
              <a:t>солфатарите</a:t>
            </a:r>
            <a:r>
              <a:rPr lang="ru-RU" dirty="0"/>
              <a:t>, пукнатините во вулканскиот конус од кои избива само </a:t>
            </a:r>
            <a:r>
              <a:rPr lang="ru-RU" dirty="0">
                <a:hlinkClick r:id="rId5" tooltip="Дим"/>
              </a:rPr>
              <a:t>чад</a:t>
            </a:r>
            <a:r>
              <a:rPr lang="ru-RU" dirty="0"/>
              <a:t> и </a:t>
            </a:r>
            <a:r>
              <a:rPr lang="ru-RU" dirty="0">
                <a:hlinkClick r:id="rId6" tooltip="Пареа"/>
              </a:rPr>
              <a:t>пареа</a:t>
            </a:r>
            <a:r>
              <a:rPr lang="ru-RU" dirty="0"/>
              <a:t> и </a:t>
            </a:r>
            <a:r>
              <a:rPr lang="ru-RU" dirty="0">
                <a:hlinkClick r:id="rId7" tooltip="Каллив вулкан"/>
              </a:rPr>
              <a:t>врелите базени со кал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mk-MK" dirty="0"/>
          </a:p>
          <a:p>
            <a:endParaRPr lang="mk-MK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2D5B9-D439-4E7C-87B0-3B4A6FD56F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7" y="3118980"/>
            <a:ext cx="2254685" cy="208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BA30B9-F657-4550-AA6C-4D5B77C5B8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3429000"/>
            <a:ext cx="3105150" cy="19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0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70</TotalTime>
  <Words>859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                Земјотреси и Вулкани</vt:lpstr>
      <vt:lpstr>Земјотреси</vt:lpstr>
      <vt:lpstr>Земјотреси</vt:lpstr>
      <vt:lpstr>земјотреси</vt:lpstr>
      <vt:lpstr>Заштита од земјотреси</vt:lpstr>
      <vt:lpstr>земјотреси</vt:lpstr>
      <vt:lpstr>вулкани</vt:lpstr>
      <vt:lpstr>вулкани</vt:lpstr>
      <vt:lpstr>вулкани</vt:lpstr>
      <vt:lpstr>вулкани</vt:lpstr>
      <vt:lpstr>ВУЛКАНИ</vt:lpstr>
      <vt:lpstr>ЗАШТИТА ОД ВУЛКАНСКИ ЕРУПЦИИ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Земјотреси и Вулкани</dc:title>
  <dc:creator>Donce Bosev</dc:creator>
  <cp:lastModifiedBy>Donce Bosev</cp:lastModifiedBy>
  <cp:revision>8</cp:revision>
  <dcterms:created xsi:type="dcterms:W3CDTF">2020-05-15T11:50:48Z</dcterms:created>
  <dcterms:modified xsi:type="dcterms:W3CDTF">2020-05-15T16:37:44Z</dcterms:modified>
</cp:coreProperties>
</file>