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6" r:id="rId3"/>
    <p:sldId id="257" r:id="rId4"/>
    <p:sldId id="258" r:id="rId5"/>
    <p:sldId id="265" r:id="rId6"/>
    <p:sldId id="259" r:id="rId7"/>
    <p:sldId id="260" r:id="rId8"/>
    <p:sldId id="262" r:id="rId9"/>
    <p:sldId id="261" r:id="rId10"/>
    <p:sldId id="268" r:id="rId11"/>
    <p:sldId id="269" r:id="rId12"/>
    <p:sldId id="271" r:id="rId13"/>
    <p:sldId id="263" r:id="rId14"/>
    <p:sldId id="270" r:id="rId15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009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91194-692F-483C-BF5F-B7AB4549C347}" type="datetimeFigureOut">
              <a:rPr lang="mk-MK" smtClean="0"/>
              <a:t>21.04.2020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56C6-52DA-490F-85A9-C4D1ACF66EA3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91194-692F-483C-BF5F-B7AB4549C347}" type="datetimeFigureOut">
              <a:rPr lang="mk-MK" smtClean="0"/>
              <a:t>21.04.2020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56C6-52DA-490F-85A9-C4D1ACF66EA3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91194-692F-483C-BF5F-B7AB4549C347}" type="datetimeFigureOut">
              <a:rPr lang="mk-MK" smtClean="0"/>
              <a:t>21.04.2020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56C6-52DA-490F-85A9-C4D1ACF66EA3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91194-692F-483C-BF5F-B7AB4549C347}" type="datetimeFigureOut">
              <a:rPr lang="mk-MK" smtClean="0"/>
              <a:t>21.04.2020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56C6-52DA-490F-85A9-C4D1ACF66EA3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91194-692F-483C-BF5F-B7AB4549C347}" type="datetimeFigureOut">
              <a:rPr lang="mk-MK" smtClean="0"/>
              <a:t>21.04.2020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56C6-52DA-490F-85A9-C4D1ACF66EA3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91194-692F-483C-BF5F-B7AB4549C347}" type="datetimeFigureOut">
              <a:rPr lang="mk-MK" smtClean="0"/>
              <a:t>21.04.2020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56C6-52DA-490F-85A9-C4D1ACF66EA3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91194-692F-483C-BF5F-B7AB4549C347}" type="datetimeFigureOut">
              <a:rPr lang="mk-MK" smtClean="0"/>
              <a:t>21.04.2020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56C6-52DA-490F-85A9-C4D1ACF66EA3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91194-692F-483C-BF5F-B7AB4549C347}" type="datetimeFigureOut">
              <a:rPr lang="mk-MK" smtClean="0"/>
              <a:t>21.04.2020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56C6-52DA-490F-85A9-C4D1ACF66EA3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91194-692F-483C-BF5F-B7AB4549C347}" type="datetimeFigureOut">
              <a:rPr lang="mk-MK" smtClean="0"/>
              <a:t>21.04.2020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56C6-52DA-490F-85A9-C4D1ACF66EA3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91194-692F-483C-BF5F-B7AB4549C347}" type="datetimeFigureOut">
              <a:rPr lang="mk-MK" smtClean="0"/>
              <a:t>21.04.2020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56C6-52DA-490F-85A9-C4D1ACF66EA3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91194-692F-483C-BF5F-B7AB4549C347}" type="datetimeFigureOut">
              <a:rPr lang="mk-MK" smtClean="0"/>
              <a:t>21.04.2020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56C6-52DA-490F-85A9-C4D1ACF66EA3}" type="slidenum">
              <a:rPr lang="mk-MK" smtClean="0"/>
              <a:t>‹#›</a:t>
            </a:fld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2C91194-692F-483C-BF5F-B7AB4549C347}" type="datetimeFigureOut">
              <a:rPr lang="mk-MK" smtClean="0"/>
              <a:t>21.04.2020</a:t>
            </a:fld>
            <a:endParaRPr lang="mk-MK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1356C6-52DA-490F-85A9-C4D1ACF66EA3}" type="slidenum">
              <a:rPr lang="mk-MK" smtClean="0"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k.wikipedia.org/wiki/%D0%A1%D0%BE%D0%BB" TargetMode="External"/><Relationship Id="rId3" Type="http://schemas.openxmlformats.org/officeDocument/2006/relationships/hyperlink" Target="https://mk.wikipedia.org/wiki/%D0%96%D0%B5%D0%BB%D0%B5%D0%B7%D0%BE" TargetMode="External"/><Relationship Id="rId7" Type="http://schemas.openxmlformats.org/officeDocument/2006/relationships/hyperlink" Target="https://mk.wikipedia.org/wiki/%D0%9F%D1%80%D0%B8%D1%80%D0%BE%D0%B4%D0%B5%D0%BD_%D0%B3%D0%B0%D1%81" TargetMode="External"/><Relationship Id="rId2" Type="http://schemas.openxmlformats.org/officeDocument/2006/relationships/hyperlink" Target="https://mk.wikipedia.org/w/index.php?title=%D0%9B%D0%B8%D0%B3%D0%BD%D0%B8%D1%82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k.wikipedia.org/wiki/%D0%91%D0%B0%D0%BA%D0%B0%D1%80" TargetMode="External"/><Relationship Id="rId5" Type="http://schemas.openxmlformats.org/officeDocument/2006/relationships/hyperlink" Target="https://mk.wikipedia.org/wiki/%D0%97%D0%BB%D0%B0%D1%82%D0%BE" TargetMode="External"/><Relationship Id="rId10" Type="http://schemas.openxmlformats.org/officeDocument/2006/relationships/hyperlink" Target="https://mk.wikipedia.org/wiki/%D0%A7%D0%B5%D0%BB%D0%B8%D0%BA" TargetMode="External"/><Relationship Id="rId4" Type="http://schemas.openxmlformats.org/officeDocument/2006/relationships/hyperlink" Target="https://mk.wikipedia.org/wiki/%D0%9C%D0%B0%D0%BD%D0%B3%D0%B0%D0%BD" TargetMode="External"/><Relationship Id="rId9" Type="http://schemas.openxmlformats.org/officeDocument/2006/relationships/hyperlink" Target="https://mk.wikipedia.org/wiki/%D0%A1%D1%83%D0%BB%D1%84%D1%83%D1%8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k.wikipedia.org/wiki/%D0%A0%D0%BE%D0%BC%D0%B8" TargetMode="External"/><Relationship Id="rId7" Type="http://schemas.openxmlformats.org/officeDocument/2006/relationships/hyperlink" Target="https://mk.wikipedia.org/w/index.php?title=%D0%A5%D0%B0%D1%80%D0%B3%D0%B8%D1%82%D0%B0&amp;action=edit&amp;redlink=1" TargetMode="External"/><Relationship Id="rId2" Type="http://schemas.openxmlformats.org/officeDocument/2006/relationships/hyperlink" Target="https://mk.wikipedia.org/wiki/%D0%A3%D0%BD%D0%B3%D0%B0%D1%80%D1%86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k.wikipedia.org/w/index.php?title=%D0%9A%D0%BE%D0%B2%D0%B0%D1%81%D0%BD%D0%B0&amp;action=edit&amp;redlink=1" TargetMode="External"/><Relationship Id="rId5" Type="http://schemas.openxmlformats.org/officeDocument/2006/relationships/hyperlink" Target="https://mk.wikipedia.org/wiki/%D0%A1%D1%80%D0%B1%D0%B8" TargetMode="External"/><Relationship Id="rId4" Type="http://schemas.openxmlformats.org/officeDocument/2006/relationships/hyperlink" Target="https://mk.wikipedia.org/wiki/%D0%93%D0%B5%D1%80%D0%BC%D0%B0%D0%BD%D1%86%D0%B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k.wikipedia.org/w/index.php?title=%D0%94%D0%B0%D0%BA%D0%B8%D1%98%D0%B0&amp;action=edit&amp;redlink=1" TargetMode="External"/><Relationship Id="rId2" Type="http://schemas.openxmlformats.org/officeDocument/2006/relationships/hyperlink" Target="https://mk.wikipedia.org/wiki/1_%D0%B2%D0%B5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mk.wikipedia.org/wiki/197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k.wikipedia.org/w/index.php?title=%D0%9C%D0%B0%D1%80%D0%B0%D0%BC%D1%83%D1%80%D0%B5%D1%88&amp;action=edit&amp;redlink=1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mk.wikipedia.org/w/index.php?title=%D0%9A%D1%80%D0%B8%D1%88%D0%B0%D0%BD%D0%B0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mk.wikipedia.org/w/index.php?title=%D0%91%D0%B0%D0%BD%D0%B0%D1%82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cs.wikipedia.org/wiki/Hrad_Hunedoar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28660" y="357166"/>
            <a:ext cx="7772400" cy="1000131"/>
          </a:xfrm>
        </p:spPr>
        <p:txBody>
          <a:bodyPr/>
          <a:lstStyle/>
          <a:p>
            <a:r>
              <a:rPr lang="mk-MK" b="1" dirty="0">
                <a:solidFill>
                  <a:srgbClr val="002060"/>
                </a:solidFill>
              </a:rPr>
              <a:t>Трансилванија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k-MK" dirty="0"/>
          </a:p>
        </p:txBody>
      </p:sp>
      <p:pic>
        <p:nvPicPr>
          <p:cNvPr id="1026" name="Picture 2" descr="C:\Users\USER\Desktop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00174"/>
            <a:ext cx="2619375" cy="1743075"/>
          </a:xfrm>
          <a:prstGeom prst="rect">
            <a:avLst/>
          </a:prstGeom>
          <a:noFill/>
        </p:spPr>
      </p:pic>
      <p:pic>
        <p:nvPicPr>
          <p:cNvPr id="1028" name="Picture 4" descr="C:\Users\USER\Desktop\тхѕфтѕ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8286728" cy="2836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k-MK" dirty="0" smtClean="0"/>
              <a:t>Клима</a:t>
            </a:r>
          </a:p>
          <a:p>
            <a:endParaRPr lang="mk-MK" dirty="0" smtClean="0"/>
          </a:p>
          <a:p>
            <a:r>
              <a:rPr lang="mk-MK" dirty="0" smtClean="0"/>
              <a:t>Климата </a:t>
            </a:r>
            <a:r>
              <a:rPr lang="mk-MK" dirty="0" smtClean="0"/>
              <a:t>е континентална</a:t>
            </a:r>
            <a:r>
              <a:rPr lang="mk-MK" dirty="0" smtClean="0"/>
              <a:t>.</a:t>
            </a:r>
            <a:r>
              <a:rPr lang="mk-MK" dirty="0" smtClean="0"/>
              <a:t> Климата во Трансилванија е сурова со засилен ветер, а снегот се задржува на 3-5 месеци. Климата е релативно сува како и во другите делови на земјата, но еве некои од дождливите делови на земјата. </a:t>
            </a:r>
          </a:p>
          <a:p>
            <a:pPr>
              <a:buNone/>
            </a:pPr>
            <a:endParaRPr lang="mk-MK" dirty="0" smtClean="0"/>
          </a:p>
          <a:p>
            <a:r>
              <a:rPr lang="mk-MK" dirty="0" smtClean="0"/>
              <a:t>Реките </a:t>
            </a:r>
            <a:r>
              <a:rPr lang="mk-MK" dirty="0" smtClean="0"/>
              <a:t>припаѓаат на сливот на Дунав; најголеми се Олт (притока на Дунав), Мурес и Онеш (притоки на Тиза).</a:t>
            </a:r>
            <a:endParaRPr lang="mk-M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755904"/>
          </a:xfrm>
        </p:spPr>
        <p:txBody>
          <a:bodyPr>
            <a:normAutofit lnSpcReduction="10000"/>
          </a:bodyPr>
          <a:lstStyle/>
          <a:p>
            <a:r>
              <a:rPr lang="mk-MK" dirty="0" smtClean="0"/>
              <a:t>Релјефот </a:t>
            </a:r>
            <a:r>
              <a:rPr lang="mk-MK" dirty="0" smtClean="0"/>
              <a:t>е разновиден: од заливите и </a:t>
            </a:r>
            <a:r>
              <a:rPr lang="mk-MK" dirty="0" smtClean="0"/>
              <a:t>рамнините </a:t>
            </a:r>
            <a:r>
              <a:rPr lang="mk-MK" dirty="0" smtClean="0"/>
              <a:t>Трансилванската </a:t>
            </a:r>
            <a:r>
              <a:rPr lang="mk-MK" dirty="0" smtClean="0"/>
              <a:t>рамнина до </a:t>
            </a:r>
            <a:r>
              <a:rPr lang="mk-MK" dirty="0" smtClean="0"/>
              <a:t>високите планини. Највисоките врвови на Романија и туристичките зимски центри исто така се наоѓаат тука (поради студената клима), но туризмот сè уште не е на нивото како што треба. Најголемиот центар за зимско одморалиште е </a:t>
            </a:r>
            <a:r>
              <a:rPr lang="mk-MK" dirty="0" smtClean="0"/>
              <a:t>Брашов.</a:t>
            </a:r>
            <a:endParaRPr lang="mk-MK" dirty="0" smtClean="0"/>
          </a:p>
          <a:p>
            <a:endParaRPr lang="mk-MK" dirty="0"/>
          </a:p>
        </p:txBody>
      </p:sp>
      <p:pic>
        <p:nvPicPr>
          <p:cNvPr id="9218" name="Picture 2" descr="C:\Users\USE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0"/>
            <a:ext cx="4297362" cy="2285992"/>
          </a:xfrm>
          <a:prstGeom prst="rect">
            <a:avLst/>
          </a:prstGeom>
          <a:noFill/>
        </p:spPr>
      </p:pic>
      <p:pic>
        <p:nvPicPr>
          <p:cNvPr id="9219" name="Picture 3" descr="C:\Users\USER\Desktop\Albisko-Aurora-borealis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143380"/>
            <a:ext cx="3714777" cy="2174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k-MK" dirty="0" smtClean="0"/>
              <a:t>Трансилванија е богата со минерални ресурси, особено </a:t>
            </a:r>
            <a:r>
              <a:rPr lang="mk-MK" u="sng" dirty="0" smtClean="0">
                <a:hlinkClick r:id="rId2" tooltip="Лигнит (страницата не постои)"/>
              </a:rPr>
              <a:t>лигнит</a:t>
            </a:r>
            <a:r>
              <a:rPr lang="mk-MK" dirty="0" smtClean="0"/>
              <a:t>, </a:t>
            </a:r>
            <a:r>
              <a:rPr lang="mk-MK" u="sng" dirty="0" smtClean="0">
                <a:hlinkClick r:id="rId3" tooltip="Железо"/>
              </a:rPr>
              <a:t>железо</a:t>
            </a:r>
            <a:r>
              <a:rPr lang="mk-MK" dirty="0" smtClean="0"/>
              <a:t>, води, </a:t>
            </a:r>
            <a:r>
              <a:rPr lang="mk-MK" u="sng" dirty="0" smtClean="0">
                <a:hlinkClick r:id="rId4" tooltip="Манган"/>
              </a:rPr>
              <a:t>манган</a:t>
            </a:r>
            <a:r>
              <a:rPr lang="mk-MK" dirty="0" smtClean="0"/>
              <a:t>, </a:t>
            </a:r>
            <a:r>
              <a:rPr lang="mk-MK" u="sng" dirty="0" smtClean="0">
                <a:hlinkClick r:id="rId5" tooltip="Злато"/>
              </a:rPr>
              <a:t>злато</a:t>
            </a:r>
            <a:r>
              <a:rPr lang="mk-MK" dirty="0" smtClean="0"/>
              <a:t>, </a:t>
            </a:r>
            <a:r>
              <a:rPr lang="mk-MK" u="sng" dirty="0" smtClean="0">
                <a:hlinkClick r:id="rId6" tooltip="Бакар"/>
              </a:rPr>
              <a:t>бакар</a:t>
            </a:r>
            <a:r>
              <a:rPr lang="mk-MK" dirty="0" smtClean="0"/>
              <a:t>, </a:t>
            </a:r>
            <a:r>
              <a:rPr lang="mk-MK" u="sng" dirty="0" smtClean="0">
                <a:hlinkClick r:id="rId7" tooltip="Природен гас"/>
              </a:rPr>
              <a:t>природен гас</a:t>
            </a:r>
            <a:r>
              <a:rPr lang="mk-MK" dirty="0" smtClean="0"/>
              <a:t>, </a:t>
            </a:r>
            <a:r>
              <a:rPr lang="mk-MK" u="sng" dirty="0" smtClean="0">
                <a:hlinkClick r:id="rId8" tooltip="Сол"/>
              </a:rPr>
              <a:t>сол</a:t>
            </a:r>
            <a:r>
              <a:rPr lang="mk-MK" dirty="0" smtClean="0"/>
              <a:t> и </a:t>
            </a:r>
            <a:r>
              <a:rPr lang="mk-MK" u="sng" dirty="0" smtClean="0">
                <a:hlinkClick r:id="rId9" tooltip="Сулфур"/>
              </a:rPr>
              <a:t>сулфур</a:t>
            </a:r>
            <a:r>
              <a:rPr lang="mk-MK" dirty="0" smtClean="0"/>
              <a:t>. </a:t>
            </a:r>
          </a:p>
          <a:p>
            <a:r>
              <a:rPr lang="mk-MK" dirty="0" smtClean="0"/>
              <a:t>Постојат големи ресурси на </a:t>
            </a:r>
            <a:r>
              <a:rPr lang="mk-MK" u="sng" dirty="0" smtClean="0">
                <a:hlinkClick r:id="rId3" tooltip="Железо"/>
              </a:rPr>
              <a:t>железо</a:t>
            </a:r>
            <a:r>
              <a:rPr lang="mk-MK" dirty="0" smtClean="0"/>
              <a:t> и </a:t>
            </a:r>
            <a:r>
              <a:rPr lang="mk-MK" u="sng" dirty="0" smtClean="0">
                <a:hlinkClick r:id="rId10" tooltip="Челик"/>
              </a:rPr>
              <a:t>челик</a:t>
            </a:r>
            <a:r>
              <a:rPr lang="mk-MK" dirty="0" smtClean="0"/>
              <a:t>, хемиски и текстилни индустрии. Металургијата, механичката, хемиската, дрвната, текстилната и прехранбената индустрија се особено значајни. Најголемите индустриски центри се: Хунедора, Клуж, Сибиу, Тргу Муреш, Брашов и Турда.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Во </a:t>
            </a:r>
            <a:r>
              <a:rPr lang="mk-MK" dirty="0" smtClean="0"/>
              <a:t>Трансилванија живеат и </a:t>
            </a:r>
            <a:r>
              <a:rPr lang="mk-MK" u="sng" dirty="0" smtClean="0">
                <a:hlinkClick r:id="rId2" tooltip="Унгарци"/>
              </a:rPr>
              <a:t>Унгарци</a:t>
            </a:r>
            <a:r>
              <a:rPr lang="mk-MK" dirty="0" smtClean="0"/>
              <a:t> (20%), </a:t>
            </a:r>
            <a:r>
              <a:rPr lang="mk-MK" u="sng" dirty="0" smtClean="0">
                <a:hlinkClick r:id="rId3" tooltip="Роми"/>
              </a:rPr>
              <a:t>Роми</a:t>
            </a:r>
            <a:r>
              <a:rPr lang="mk-MK" dirty="0" smtClean="0"/>
              <a:t> (3.3%), </a:t>
            </a:r>
            <a:r>
              <a:rPr lang="mk-MK" u="sng" dirty="0" smtClean="0">
                <a:hlinkClick r:id="rId4" tooltip="Германци"/>
              </a:rPr>
              <a:t>Германци</a:t>
            </a:r>
            <a:r>
              <a:rPr lang="mk-MK" dirty="0" smtClean="0"/>
              <a:t> (0.7%) и </a:t>
            </a:r>
            <a:r>
              <a:rPr lang="mk-MK" u="sng" dirty="0" smtClean="0">
                <a:hlinkClick r:id="rId5" tooltip="Срби"/>
              </a:rPr>
              <a:t>Срби</a:t>
            </a:r>
            <a:r>
              <a:rPr lang="mk-MK" dirty="0" smtClean="0"/>
              <a:t> (0.1</a:t>
            </a:r>
            <a:r>
              <a:rPr lang="mk-MK" dirty="0" smtClean="0"/>
              <a:t>%).Етничките </a:t>
            </a:r>
            <a:r>
              <a:rPr lang="mk-MK" dirty="0" smtClean="0"/>
              <a:t>Унгарци формираат мнозинство во </a:t>
            </a:r>
            <a:r>
              <a:rPr lang="mk-MK" u="sng" dirty="0" smtClean="0">
                <a:hlinkClick r:id="rId6" tooltip="Ковасна (страницата не постои)"/>
              </a:rPr>
              <a:t>Ковасна</a:t>
            </a:r>
            <a:r>
              <a:rPr lang="mk-MK" dirty="0" smtClean="0"/>
              <a:t> и </a:t>
            </a:r>
            <a:r>
              <a:rPr lang="mk-MK" u="sng" dirty="0" smtClean="0">
                <a:hlinkClick r:id="rId7" tooltip="Харгита (страницата не постои)"/>
              </a:rPr>
              <a:t>Харгита</a:t>
            </a:r>
            <a:r>
              <a:rPr lang="mk-MK" dirty="0" smtClean="0"/>
              <a:t>.</a:t>
            </a:r>
          </a:p>
          <a:p>
            <a:endParaRPr lang="mk-M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Изработил:</a:t>
            </a:r>
          </a:p>
          <a:p>
            <a:endParaRPr lang="mk-MK" dirty="0" smtClean="0"/>
          </a:p>
          <a:p>
            <a:r>
              <a:rPr lang="mk-MK" dirty="0" smtClean="0"/>
              <a:t>Филип Гурев</a:t>
            </a:r>
            <a:endParaRPr lang="mk-M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112962"/>
          </a:xfrm>
        </p:spPr>
        <p:txBody>
          <a:bodyPr>
            <a:normAutofit fontScale="70000" lnSpcReduction="20000"/>
          </a:bodyPr>
          <a:lstStyle/>
          <a:p>
            <a:r>
              <a:rPr lang="mk-MK" dirty="0" smtClean="0"/>
              <a:t>Тоа е ридско, до 800 метри висока транссилванска рамнина, граничена на исток со источните Карпати, на југ со јужните карпати (Трансилвански Алпи), а на Запад со западните романски </a:t>
            </a:r>
            <a:r>
              <a:rPr lang="mk-MK" dirty="0" smtClean="0"/>
              <a:t>планини.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Името Трансилванија, за прв пат во латинската географија се појавило во </a:t>
            </a:r>
            <a:r>
              <a:rPr lang="ru-RU" dirty="0" smtClean="0">
                <a:hlinkClick r:id="rId2" tooltip="1 век"/>
              </a:rPr>
              <a:t>1 век</a:t>
            </a:r>
            <a:r>
              <a:rPr lang="ru-RU" dirty="0" smtClean="0"/>
              <a:t>, како област која се наоѓала во рамките на провинцијата </a:t>
            </a:r>
            <a:r>
              <a:rPr lang="ru-RU" dirty="0" smtClean="0">
                <a:hlinkClick r:id="rId3" tooltip="Дакија (страницата не постои)"/>
              </a:rPr>
              <a:t>Дакија</a:t>
            </a:r>
            <a:r>
              <a:rPr lang="ru-RU" dirty="0" smtClean="0"/>
              <a:t>. Во средновековед документ, којшто датира од </a:t>
            </a:r>
            <a:r>
              <a:rPr lang="ru-RU" dirty="0" smtClean="0">
                <a:hlinkClick r:id="rId4" tooltip="1975"/>
              </a:rPr>
              <a:t>1975</a:t>
            </a:r>
            <a:r>
              <a:rPr lang="ru-RU" dirty="0" smtClean="0"/>
              <a:t> година, Трансилванија се поистоветува со </a:t>
            </a:r>
            <a:r>
              <a:rPr lang="ru-RU" i="1" dirty="0" smtClean="0"/>
              <a:t>ultra silvam</a:t>
            </a:r>
            <a:r>
              <a:rPr lang="ru-RU" dirty="0" smtClean="0"/>
              <a:t>, кое во превод значи </a:t>
            </a:r>
            <a:r>
              <a:rPr lang="ru-RU" dirty="0" smtClean="0"/>
              <a:t>(</a:t>
            </a:r>
            <a:r>
              <a:rPr lang="ru-RU" i="1" dirty="0" smtClean="0"/>
              <a:t>надвор </a:t>
            </a:r>
            <a:r>
              <a:rPr lang="ru-RU" i="1" dirty="0" smtClean="0"/>
              <a:t>од </a:t>
            </a:r>
            <a:r>
              <a:rPr lang="ru-RU" i="1" dirty="0" smtClean="0"/>
              <a:t>шумата)</a:t>
            </a:r>
            <a:r>
              <a:rPr lang="ru-RU" dirty="0" smtClean="0"/>
              <a:t>. </a:t>
            </a:r>
            <a:r>
              <a:rPr lang="mk-MK" dirty="0" smtClean="0"/>
              <a:t> Со површина</a:t>
            </a:r>
            <a:r>
              <a:rPr lang="mk-MK" dirty="0" smtClean="0"/>
              <a:t>: 102.834 </a:t>
            </a:r>
            <a:r>
              <a:rPr lang="en-US" dirty="0" smtClean="0"/>
              <a:t>km²</a:t>
            </a:r>
            <a:r>
              <a:rPr lang="mk-MK" dirty="0" smtClean="0"/>
              <a:t>.</a:t>
            </a:r>
            <a:endParaRPr lang="en-US" dirty="0" smtClean="0"/>
          </a:p>
          <a:p>
            <a:endParaRPr lang="mk-MK" dirty="0"/>
          </a:p>
        </p:txBody>
      </p:sp>
      <p:pic>
        <p:nvPicPr>
          <p:cNvPr id="8194" name="Picture 2" descr="C:\Users\USER\Desktop\фгфд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714752"/>
            <a:ext cx="8215370" cy="2406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9"/>
            <a:ext cx="8186766" cy="4071966"/>
          </a:xfrm>
        </p:spPr>
        <p:txBody>
          <a:bodyPr>
            <a:normAutofit fontScale="92500" lnSpcReduction="10000"/>
          </a:bodyPr>
          <a:lstStyle/>
          <a:p>
            <a:r>
              <a:rPr lang="mk-MK" dirty="0" smtClean="0"/>
              <a:t>Трансилванија е историски регион што се наоѓа во централна Романија. Ограничена на исток и југ од нејзините природни граници, планинскиот венец Карпатите, историската Трансилванија се протегала на запад до планините Апусени. Терминот, сепак често ги опфаќа не само териториите на Трансилванија, туку и некои историски региони како што се</a:t>
            </a:r>
            <a:r>
              <a:rPr lang="mk-MK" dirty="0" smtClean="0"/>
              <a:t>:</a:t>
            </a:r>
          </a:p>
          <a:p>
            <a:r>
              <a:rPr lang="mk-MK" dirty="0" smtClean="0"/>
              <a:t> </a:t>
            </a:r>
            <a:r>
              <a:rPr lang="mk-MK" dirty="0" smtClean="0">
                <a:solidFill>
                  <a:srgbClr val="002060"/>
                </a:solidFill>
                <a:hlinkClick r:id="rId2" tooltip="Кришана (страницата не постои)"/>
              </a:rPr>
              <a:t>Кришана</a:t>
            </a:r>
            <a:r>
              <a:rPr lang="mk-MK" dirty="0" smtClean="0">
                <a:solidFill>
                  <a:srgbClr val="002060"/>
                </a:solidFill>
              </a:rPr>
              <a:t>, </a:t>
            </a:r>
            <a:r>
              <a:rPr lang="mk-MK" dirty="0" smtClean="0">
                <a:solidFill>
                  <a:srgbClr val="002060"/>
                </a:solidFill>
              </a:rPr>
              <a:t>          </a:t>
            </a:r>
            <a:r>
              <a:rPr lang="mk-MK" dirty="0" smtClean="0">
                <a:solidFill>
                  <a:srgbClr val="002060"/>
                </a:solidFill>
                <a:hlinkClick r:id="rId3" tooltip="Марамуреш (страницата не постои)"/>
              </a:rPr>
              <a:t>Марамуреш</a:t>
            </a:r>
            <a:r>
              <a:rPr lang="mk-MK" dirty="0" smtClean="0">
                <a:solidFill>
                  <a:srgbClr val="002060"/>
                </a:solidFill>
              </a:rPr>
              <a:t>    </a:t>
            </a:r>
            <a:r>
              <a:rPr lang="mk-MK" dirty="0" smtClean="0">
                <a:solidFill>
                  <a:srgbClr val="002060"/>
                </a:solidFill>
              </a:rPr>
              <a:t>и </a:t>
            </a:r>
            <a:r>
              <a:rPr lang="mk-MK" dirty="0" smtClean="0">
                <a:solidFill>
                  <a:srgbClr val="002060"/>
                </a:solidFill>
              </a:rPr>
              <a:t>     </a:t>
            </a:r>
            <a:r>
              <a:rPr lang="mk-MK" dirty="0" smtClean="0">
                <a:solidFill>
                  <a:srgbClr val="002060"/>
                </a:solidFill>
                <a:hlinkClick r:id="rId4" tooltip="Банат (страницата не постои)"/>
              </a:rPr>
              <a:t>Банат</a:t>
            </a:r>
            <a:r>
              <a:rPr lang="mk-MK" dirty="0" smtClean="0">
                <a:solidFill>
                  <a:srgbClr val="002060"/>
                </a:solidFill>
              </a:rPr>
              <a:t>. </a:t>
            </a:r>
          </a:p>
          <a:p>
            <a:endParaRPr lang="mk-MK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250px-MuresRiver.750pi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643446"/>
            <a:ext cx="2698778" cy="1643074"/>
          </a:xfrm>
          <a:prstGeom prst="rect">
            <a:avLst/>
          </a:prstGeom>
          <a:noFill/>
        </p:spPr>
      </p:pic>
      <p:pic>
        <p:nvPicPr>
          <p:cNvPr id="2051" name="Picture 3" descr="C:\Users\USER\Desktop\1-Oradea-compresse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643446"/>
            <a:ext cx="2571768" cy="1571636"/>
          </a:xfrm>
          <a:prstGeom prst="rect">
            <a:avLst/>
          </a:prstGeom>
          <a:noFill/>
        </p:spPr>
      </p:pic>
      <p:pic>
        <p:nvPicPr>
          <p:cNvPr id="2052" name="Picture 4" descr="C:\Users\USER\Desktop\11-220_59119ebb89694_700x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714884"/>
            <a:ext cx="2571768" cy="1627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57166"/>
            <a:ext cx="8501122" cy="3911609"/>
          </a:xfrm>
        </p:spPr>
        <p:txBody>
          <a:bodyPr>
            <a:normAutofit fontScale="77500" lnSpcReduction="20000"/>
          </a:bodyPr>
          <a:lstStyle/>
          <a:p>
            <a:r>
              <a:rPr lang="mk-MK" sz="2000" b="1" dirty="0" smtClean="0"/>
              <a:t>Регионот на Трансилванија е познат по пределите на неговиот карпатски пејзаж и богатата историја. Исто така, содржи големи градови како Клуж-Напока, Брашов, Сибиу, Тргу Муреч, Алба Иулија и Бистрица</a:t>
            </a:r>
            <a:r>
              <a:rPr lang="mk-MK" sz="2000" b="1" dirty="0" smtClean="0"/>
              <a:t>.</a:t>
            </a:r>
            <a:r>
              <a:rPr lang="ru-RU" sz="2000" b="1" dirty="0" smtClean="0"/>
              <a:t> 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Клуж-Напока ,втор </a:t>
            </a:r>
            <a:r>
              <a:rPr lang="ru-RU" sz="2000" b="1" dirty="0" smtClean="0"/>
              <a:t>најнаселен град во Романија по престолнината Букурешт. </a:t>
            </a:r>
            <a:r>
              <a:rPr lang="ru-RU" sz="2000" b="1" dirty="0" smtClean="0"/>
              <a:t>Градот </a:t>
            </a:r>
            <a:r>
              <a:rPr lang="ru-RU" sz="2000" b="1" dirty="0" smtClean="0"/>
              <a:t>бил престолнина на Големото </a:t>
            </a:r>
            <a:r>
              <a:rPr lang="ru-RU" sz="2000" b="1" dirty="0" smtClean="0"/>
              <a:t>Кнежевство Трансилванија</a:t>
            </a:r>
          </a:p>
          <a:p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</a:t>
            </a:r>
            <a:r>
              <a:rPr lang="mk-MK" sz="2000" b="1" dirty="0" smtClean="0"/>
              <a:t>Брашов е град во Трансилванија, Романија, опколен од Карпатите. </a:t>
            </a:r>
            <a:endParaRPr lang="mk-MK" sz="2000" b="1" dirty="0" smtClean="0"/>
          </a:p>
          <a:p>
            <a:endParaRPr lang="mk-MK" sz="2000" b="1" dirty="0" smtClean="0"/>
          </a:p>
          <a:p>
            <a:r>
              <a:rPr lang="mk-MK" sz="2000" b="1" dirty="0" smtClean="0"/>
              <a:t>Сибиу </a:t>
            </a:r>
            <a:r>
              <a:rPr lang="mk-MK" sz="2000" b="1" dirty="0" smtClean="0"/>
              <a:t>е град во Трансилванија, централна Романија.</a:t>
            </a:r>
            <a:endParaRPr lang="mk-MK" sz="2000" b="1" dirty="0" smtClean="0"/>
          </a:p>
          <a:p>
            <a:endParaRPr lang="mk-MK" dirty="0"/>
          </a:p>
          <a:p>
            <a:endParaRPr lang="mk-MK" dirty="0" smtClean="0"/>
          </a:p>
          <a:p>
            <a:r>
              <a:rPr lang="mk-MK" b="1" dirty="0" smtClean="0">
                <a:solidFill>
                  <a:srgbClr val="002060"/>
                </a:solidFill>
              </a:rPr>
              <a:t>Клуж-Напока, </a:t>
            </a:r>
            <a:r>
              <a:rPr lang="mk-MK" b="1" dirty="0" smtClean="0">
                <a:solidFill>
                  <a:srgbClr val="002060"/>
                </a:solidFill>
              </a:rPr>
              <a:t>     Брашов</a:t>
            </a:r>
            <a:r>
              <a:rPr lang="mk-MK" b="1" dirty="0" smtClean="0">
                <a:solidFill>
                  <a:srgbClr val="002060"/>
                </a:solidFill>
              </a:rPr>
              <a:t>, </a:t>
            </a:r>
            <a:r>
              <a:rPr lang="mk-MK" b="1" dirty="0" smtClean="0">
                <a:solidFill>
                  <a:srgbClr val="002060"/>
                </a:solidFill>
              </a:rPr>
              <a:t>               Сибиу</a:t>
            </a:r>
            <a:endParaRPr lang="mk-MK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y5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357694"/>
            <a:ext cx="2857520" cy="2292346"/>
          </a:xfrm>
          <a:prstGeom prst="rect">
            <a:avLst/>
          </a:prstGeom>
          <a:noFill/>
        </p:spPr>
      </p:pic>
      <p:pic>
        <p:nvPicPr>
          <p:cNvPr id="3075" name="Picture 3" descr="C:\Users\USER\Desktop\indexhujkj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357694"/>
            <a:ext cx="2466975" cy="2276478"/>
          </a:xfrm>
          <a:prstGeom prst="rect">
            <a:avLst/>
          </a:prstGeom>
          <a:noFill/>
        </p:spPr>
      </p:pic>
      <p:pic>
        <p:nvPicPr>
          <p:cNvPr id="3076" name="Picture 4" descr="C:\Users\USER\Desktop\indexp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429132"/>
            <a:ext cx="300039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mk-MK" dirty="0" smtClean="0"/>
              <a:t>                  </a:t>
            </a:r>
            <a:r>
              <a:rPr lang="mk-MK" b="1" dirty="0" smtClean="0"/>
              <a:t>Трансилванија</a:t>
            </a:r>
          </a:p>
          <a:p>
            <a:endParaRPr lang="mk-MK" b="1" dirty="0" smtClean="0"/>
          </a:p>
          <a:p>
            <a:r>
              <a:rPr lang="mk-MK" b="1" dirty="0" smtClean="0"/>
              <a:t>Во </a:t>
            </a:r>
            <a:r>
              <a:rPr lang="mk-MK" b="1" dirty="0" smtClean="0"/>
              <a:t>денешно време, Трансилванија често пати е поврзувана со </a:t>
            </a:r>
            <a:r>
              <a:rPr lang="mk-MK" b="1" u="sng" dirty="0" smtClean="0"/>
              <a:t>Дракула</a:t>
            </a:r>
            <a:r>
              <a:rPr lang="mk-MK" b="1" dirty="0" smtClean="0"/>
              <a:t>, </a:t>
            </a:r>
            <a:r>
              <a:rPr lang="mk-MK" b="1" dirty="0" smtClean="0"/>
              <a:t>како и со многу хорор филмови, додека пак од </a:t>
            </a:r>
            <a:r>
              <a:rPr lang="mk-MK" b="1" u="sng" dirty="0" smtClean="0"/>
              <a:t>Централна Европа</a:t>
            </a:r>
            <a:r>
              <a:rPr lang="mk-MK" b="1" dirty="0" smtClean="0"/>
              <a:t> и </a:t>
            </a:r>
            <a:r>
              <a:rPr lang="mk-MK" b="1" u="sng" dirty="0" smtClean="0"/>
              <a:t>Источна Европа</a:t>
            </a:r>
            <a:r>
              <a:rPr lang="mk-MK" b="1" dirty="0" smtClean="0"/>
              <a:t>, регионот е доста познат по своите убавини и ценета историја</a:t>
            </a:r>
            <a:r>
              <a:rPr lang="mk-MK" b="1" dirty="0" smtClean="0"/>
              <a:t>.</a:t>
            </a:r>
          </a:p>
          <a:p>
            <a:r>
              <a:rPr lang="mk-MK" b="1" dirty="0" smtClean="0"/>
              <a:t> </a:t>
            </a:r>
            <a:r>
              <a:rPr lang="mk-MK" b="1" dirty="0" smtClean="0"/>
              <a:t>Искачува многубројни митови, легенди, но и мистериозни средновековни локалитети; има околу сто замоци и тврдини во областа на Трансилванија и околу 70 цркви. </a:t>
            </a:r>
            <a:endParaRPr lang="mk-MK" b="1" dirty="0" smtClean="0"/>
          </a:p>
          <a:p>
            <a:r>
              <a:rPr lang="mk-MK" b="1" dirty="0" smtClean="0"/>
              <a:t>Токму </a:t>
            </a:r>
            <a:r>
              <a:rPr lang="mk-MK" b="1" dirty="0" smtClean="0"/>
              <a:t>тука се наоѓаат најголемите и најдобро зачуваните замоци и тврдини во Романија</a:t>
            </a:r>
            <a:r>
              <a:rPr lang="mk-MK" b="1" dirty="0" smtClean="0"/>
              <a:t>. Познати замоци се :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b="1" dirty="0" smtClean="0"/>
              <a:t>Замокот Бран,</a:t>
            </a:r>
            <a:r>
              <a:rPr lang="ru-RU" b="1" dirty="0" smtClean="0"/>
              <a:t> Замокот Корвин, замокот Банфи, замокот Пелеш, замокот Пелизор</a:t>
            </a:r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mk-MK" b="1" dirty="0" smtClean="0"/>
          </a:p>
          <a:p>
            <a:endParaRPr lang="mk-MK" dirty="0" smtClean="0"/>
          </a:p>
          <a:p>
            <a:endParaRPr lang="mk-M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k-MK" b="1" dirty="0" smtClean="0"/>
              <a:t>Како заштитен знак и она по што Трансилванија стана посебно интересна и популарна меѓу туристите ширум светот е мистериозната приказна за грофот Дракула и неговиот замок Бран. Покрај замокот Бран, во Трансилванија познати се уште два </a:t>
            </a:r>
            <a:r>
              <a:rPr lang="mk-MK" b="1" dirty="0" smtClean="0"/>
              <a:t>замокот </a:t>
            </a:r>
            <a:r>
              <a:rPr lang="mk-MK" b="1" dirty="0" smtClean="0"/>
              <a:t>Пелеш и замокот </a:t>
            </a:r>
            <a:r>
              <a:rPr lang="mk-MK" b="1" u="sng" dirty="0" smtClean="0">
                <a:hlinkClick r:id="rId2"/>
              </a:rPr>
              <a:t>Hrad Hunedoara. </a:t>
            </a:r>
            <a:endParaRPr lang="mk-MK" dirty="0" smtClean="0"/>
          </a:p>
          <a:p>
            <a:endParaRPr lang="mk-MK" dirty="0"/>
          </a:p>
        </p:txBody>
      </p:sp>
      <p:pic>
        <p:nvPicPr>
          <p:cNvPr id="4098" name="Picture 2" descr="C:\Users\USE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500570"/>
            <a:ext cx="2643206" cy="1933575"/>
          </a:xfrm>
          <a:prstGeom prst="rect">
            <a:avLst/>
          </a:prstGeom>
          <a:noFill/>
        </p:spPr>
      </p:pic>
      <p:pic>
        <p:nvPicPr>
          <p:cNvPr id="4099" name="Picture 3" descr="C:\Users\USER\Desktop\замокот Пелеш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572008"/>
            <a:ext cx="2571768" cy="1816120"/>
          </a:xfrm>
          <a:prstGeom prst="rect">
            <a:avLst/>
          </a:prstGeom>
          <a:noFill/>
        </p:spPr>
      </p:pic>
      <p:pic>
        <p:nvPicPr>
          <p:cNvPr id="4100" name="Picture 4" descr="C:\Users\USER\Desktop\замок Бра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572008"/>
            <a:ext cx="2714625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54159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ЗАМОКОТ БРАН</a:t>
            </a:r>
          </a:p>
          <a:p>
            <a:r>
              <a:rPr lang="ru-RU" dirty="0" smtClean="0"/>
              <a:t>Замокот Бран е граден од 1211 до 1377 година. Тој се наоѓал на главниот пат помеѓу Влашка и Трансилванија. </a:t>
            </a:r>
          </a:p>
          <a:p>
            <a:r>
              <a:rPr lang="ru-RU" dirty="0" smtClean="0"/>
              <a:t>Познат како</a:t>
            </a:r>
            <a:r>
              <a:rPr lang="ru-RU" b="1" dirty="0" smtClean="0"/>
              <a:t> „Замокот на Дракула“</a:t>
            </a:r>
            <a:r>
              <a:rPr lang="ru-RU" dirty="0" smtClean="0"/>
              <a:t> претставува една од неколкуте локации поврзани со легендата за Дракула, вклучувајќи го замокот Поенари и замокот Хунјад.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Изграден е од камен, поставен е на карпа и гордо стои и пркоси на времето, високо издигнат над целата околина.</a:t>
            </a:r>
          </a:p>
          <a:p>
            <a:endParaRPr lang="mk-MK" dirty="0"/>
          </a:p>
        </p:txBody>
      </p:sp>
      <p:pic>
        <p:nvPicPr>
          <p:cNvPr id="5122" name="Picture 2" descr="C:\Users\USER\Desktop\bran-castle-transylvania_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4"/>
            <a:ext cx="3957658" cy="2894025"/>
          </a:xfrm>
          <a:prstGeom prst="rect">
            <a:avLst/>
          </a:prstGeom>
          <a:noFill/>
        </p:spPr>
      </p:pic>
      <p:pic>
        <p:nvPicPr>
          <p:cNvPr id="5124" name="Picture 4" descr="C:\Users\USER\Desktop\IMG_9099-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14752"/>
            <a:ext cx="4130679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ЗАМОКОТ </a:t>
            </a:r>
            <a:r>
              <a:rPr lang="ru-RU" dirty="0" smtClean="0"/>
              <a:t>ПЕЛЕШ</a:t>
            </a:r>
          </a:p>
          <a:p>
            <a:r>
              <a:rPr lang="ru-RU" dirty="0" smtClean="0"/>
              <a:t>Замокот Пелеш е изграден во близина на местото Синаја, во прекрасен пејсаж под Карпатите. Се наоѓал на средновековниот пат кој ги поврзувал Трансилванија и Влашка.</a:t>
            </a:r>
          </a:p>
          <a:p>
            <a:endParaRPr lang="mk-MK" dirty="0"/>
          </a:p>
        </p:txBody>
      </p:sp>
      <p:pic>
        <p:nvPicPr>
          <p:cNvPr id="6146" name="Picture 2" descr="C:\Users\USER\Desktop\Пеле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876"/>
            <a:ext cx="3857652" cy="3000396"/>
          </a:xfrm>
          <a:prstGeom prst="rect">
            <a:avLst/>
          </a:prstGeom>
          <a:noFill/>
        </p:spPr>
      </p:pic>
      <p:pic>
        <p:nvPicPr>
          <p:cNvPr id="6147" name="Picture 3" descr="C:\Users\USER\Desktop\рртг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571877"/>
            <a:ext cx="428628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Замокот </a:t>
            </a:r>
            <a:r>
              <a:rPr lang="mk-MK" b="1" dirty="0" smtClean="0"/>
              <a:t>Хуњади</a:t>
            </a:r>
            <a:endParaRPr lang="mk-MK" dirty="0" smtClean="0"/>
          </a:p>
          <a:p>
            <a:r>
              <a:rPr lang="mk-MK" dirty="0" smtClean="0"/>
              <a:t>Замокот </a:t>
            </a:r>
            <a:r>
              <a:rPr lang="mk-MK" b="1" dirty="0" smtClean="0"/>
              <a:t>Хуњади</a:t>
            </a:r>
            <a:r>
              <a:rPr lang="mk-MK" dirty="0" smtClean="0"/>
              <a:t>, </a:t>
            </a:r>
            <a:r>
              <a:rPr lang="mk-MK" dirty="0" smtClean="0"/>
              <a:t>познат и како замок на Корвин или замок </a:t>
            </a:r>
            <a:r>
              <a:rPr lang="mk-MK" dirty="0" smtClean="0"/>
              <a:t>Хуњади,</a:t>
            </a:r>
            <a:r>
              <a:rPr lang="ru-RU" dirty="0" smtClean="0"/>
              <a:t> </a:t>
            </a:r>
            <a:r>
              <a:rPr lang="ru-RU" dirty="0" smtClean="0"/>
              <a:t>се наоѓа во близина на истоименуваниот град Трансилванија.</a:t>
            </a:r>
            <a:r>
              <a:rPr lang="mk-MK" dirty="0" smtClean="0"/>
              <a:t> Таа </a:t>
            </a:r>
            <a:r>
              <a:rPr lang="mk-MK" dirty="0" smtClean="0"/>
              <a:t>е една од најголемите замоци во Европа. Епоха Тајмс го рангираше во првите редови на списокот Седум чуда на Романија.</a:t>
            </a:r>
            <a:endParaRPr lang="mk-MK" dirty="0"/>
          </a:p>
        </p:txBody>
      </p:sp>
      <p:pic>
        <p:nvPicPr>
          <p:cNvPr id="7170" name="Picture 2" descr="C:\Users\USER\Desktop\ѕхуѕт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4143380"/>
            <a:ext cx="4286280" cy="2274883"/>
          </a:xfrm>
          <a:prstGeom prst="rect">
            <a:avLst/>
          </a:prstGeom>
          <a:noFill/>
        </p:spPr>
      </p:pic>
      <p:pic>
        <p:nvPicPr>
          <p:cNvPr id="7172" name="Picture 4" descr="C:\Users\USER\Desktop\imagesцгф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143380"/>
            <a:ext cx="3857651" cy="2243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542</TotalTime>
  <Words>726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Трансилванија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Трансилванија</dc:title>
  <dc:creator>USER</dc:creator>
  <cp:lastModifiedBy>USER</cp:lastModifiedBy>
  <cp:revision>27</cp:revision>
  <dcterms:created xsi:type="dcterms:W3CDTF">2020-04-21T11:29:08Z</dcterms:created>
  <dcterms:modified xsi:type="dcterms:W3CDTF">2020-04-21T20:31:44Z</dcterms:modified>
</cp:coreProperties>
</file>