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8522A-EED9-46EA-B8D6-6FDEE65C4625}" type="datetimeFigureOut">
              <a:rPr lang="mk-MK" smtClean="0"/>
              <a:pPr/>
              <a:t>18.3.2020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86A2C-1DEF-4786-A0BD-036451FDD41A}" type="slidenum">
              <a:rPr lang="mk-MK" smtClean="0"/>
              <a:pPr/>
              <a:t>‹#›</a:t>
            </a:fld>
            <a:endParaRPr lang="mk-M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mk-MK" dirty="0" smtClean="0"/>
          </a:p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86A2C-1DEF-4786-A0BD-036451FDD41A}" type="slidenum">
              <a:rPr lang="mk-MK" smtClean="0"/>
              <a:pPr/>
              <a:t>2</a:t>
            </a:fld>
            <a:endParaRPr lang="mk-M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k.wikipedia.org/wiki/%D0%90%D1%80%D1%85%D0%B5%D0%BE%D0%BB%D0%BE%D0%B3%D0%B8%D1%98%D0%B0" TargetMode="External"/><Relationship Id="rId3" Type="http://schemas.openxmlformats.org/officeDocument/2006/relationships/hyperlink" Target="https://mk.wikipedia.org/wiki/%D0%97%D0%B0%D0%BD%D0%B0%D0%B5%D1%82" TargetMode="External"/><Relationship Id="rId7" Type="http://schemas.openxmlformats.org/officeDocument/2006/relationships/hyperlink" Target="https://mk.wikipedia.org/wiki/%D0%9C%D0%B0%D0%BA%D0%B5%D0%B4%D0%BE%D0%BD%D0%B8%D1%98%D0%B0" TargetMode="External"/><Relationship Id="rId2" Type="http://schemas.openxmlformats.org/officeDocument/2006/relationships/hyperlink" Target="https://mk.wikipedia.org/wiki/%D0%9F%D1%80%D0%B8%D0%BC%D0%B5%D0%BD%D0%B5%D1%82%D0%B0_%D1%83%D0%BC%D0%B5%D1%82%D0%BD%D0%BE%D1%81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k.wikipedia.org/wiki/%D0%9E%D1%80%D0%B5%D0%B2" TargetMode="External"/><Relationship Id="rId5" Type="http://schemas.openxmlformats.org/officeDocument/2006/relationships/hyperlink" Target="https://mk.wikipedia.org/wiki/%D0%94%D1%80%D0%B2%D0%BE" TargetMode="External"/><Relationship Id="rId4" Type="http://schemas.openxmlformats.org/officeDocument/2006/relationships/hyperlink" Target="https://mk.wikipedia.org/w/index.php?title=%D0%A0%D0%B5%D0%B7%D0%B1%D0%B0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k.wikipedia.org/w/index.php?title=%D0%9A%D0%BB%D0%BE%D0%BC%D0%BF%D0%B8&amp;action=edit&amp;redlink=1" TargetMode="External"/><Relationship Id="rId13" Type="http://schemas.openxmlformats.org/officeDocument/2006/relationships/hyperlink" Target="https://mk.wikipedia.org/wiki/%D0%9F%D0%BB%D0%B0%D1%81%D1%82%D0%B8%D0%BA%D0%B0" TargetMode="External"/><Relationship Id="rId3" Type="http://schemas.openxmlformats.org/officeDocument/2006/relationships/hyperlink" Target="https://mk.wikipedia.org/w/index.php?title=%D0%9E%D0%B1%D1%83%D0%B2%D0%BA%D0%B8&amp;action=edit&amp;redlink=1" TargetMode="External"/><Relationship Id="rId7" Type="http://schemas.openxmlformats.org/officeDocument/2006/relationships/hyperlink" Target="https://mk.wikipedia.org/wiki/%D0%A1%D0%B0%D0%BD%D0%B4%D0%B0%D0%BB%D0%B8" TargetMode="External"/><Relationship Id="rId12" Type="http://schemas.openxmlformats.org/officeDocument/2006/relationships/hyperlink" Target="https://mk.wikipedia.org/wiki/%D0%93%D1%83%D0%BC%D0%B0" TargetMode="External"/><Relationship Id="rId17" Type="http://schemas.openxmlformats.org/officeDocument/2006/relationships/hyperlink" Target="https://mk.wikipedia.org/w/index.php?title=%D0%90%D0%B2%D1%82%D0%BE%D0%BC%D0%BE%D0%B1%D0%B8%D0%BB%D1%81%D0%BA%D0%B0_%D0%B3%D1%83%D0%BC%D0%B0&amp;action=edit&amp;redlink=1" TargetMode="External"/><Relationship Id="rId2" Type="http://schemas.openxmlformats.org/officeDocument/2006/relationships/hyperlink" Target="https://mk.wikipedia.org/wiki/%D0%97%D0%B0%D0%BD%D0%B0%D0%B5%D1%82" TargetMode="External"/><Relationship Id="rId16" Type="http://schemas.openxmlformats.org/officeDocument/2006/relationships/hyperlink" Target="https://mk.wikipedia.org/w/index.php?title=%D0%A7%D0%B5%D0%B2%D0%BB%D0%B0%D1%80%D1%81%D0%BA%D0%B8_%D0%BA%D0%B0%D0%BB%D0%B0%D0%BF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k.wikipedia.org/wiki/%D0%A7%D0%B8%D0%B7%D0%BC%D0%B8" TargetMode="External"/><Relationship Id="rId11" Type="http://schemas.openxmlformats.org/officeDocument/2006/relationships/hyperlink" Target="https://mk.wikipedia.org/w/index.php?title=%D0%94%D1%80%D0%B2%D0%BE_(%D0%BC%D0%B0%D1%82%D0%B5%D1%80%D0%B8%D1%98%D0%B0%D0%BB)&amp;action=edit&amp;redlink=1" TargetMode="External"/><Relationship Id="rId5" Type="http://schemas.openxmlformats.org/officeDocument/2006/relationships/hyperlink" Target="https://mk.wikipedia.org/wiki/%D0%A7%D0%B5%D0%B2%D0%BB%D0%B8" TargetMode="External"/><Relationship Id="rId15" Type="http://schemas.openxmlformats.org/officeDocument/2006/relationships/hyperlink" Target="https://mk.wikipedia.org/wiki/%D0%83%D0%BE%D0%BD" TargetMode="External"/><Relationship Id="rId10" Type="http://schemas.openxmlformats.org/officeDocument/2006/relationships/hyperlink" Target="https://mk.wikipedia.org/w/index.php?title=%D0%9A%D0%BE%D0%B6%D0%B0_(%D0%BC%D0%B0%D1%82%D0%B5%D1%80%D0%B8%D1%98%D0%B0%D0%BB)&amp;action=edit&amp;redlink=1" TargetMode="External"/><Relationship Id="rId4" Type="http://schemas.openxmlformats.org/officeDocument/2006/relationships/hyperlink" Target="https://mk.wikipedia.org/wiki/%D0%98%D0%BD%D0%B4%D1%83%D1%81%D1%82%D1%80%D0%B8%D1%98%D0%B0" TargetMode="External"/><Relationship Id="rId9" Type="http://schemas.openxmlformats.org/officeDocument/2006/relationships/hyperlink" Target="https://mk.wikipedia.org/w/index.php?title=%D0%9C%D0%BE%D0%BA%D0%B0%D1%81%D0%B8%D0%BD%D0%B0&amp;action=edit&amp;redlink=1" TargetMode="External"/><Relationship Id="rId14" Type="http://schemas.openxmlformats.org/officeDocument/2006/relationships/hyperlink" Target="https://mk.wikipedia.org/w/index.php?title=%D0%88%D1%83%D1%82%D0%B0_(%D0%BC%D0%B0%D1%82%D0%B5%D1%80%D0%B8%D1%98%D0%B0%D0%BB)&amp;action=edit&amp;redlink=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772400" cy="4495800"/>
          </a:xfrm>
          <a:ln>
            <a:gradFill>
              <a:gsLst>
                <a:gs pos="100000">
                  <a:schemeClr val="accent1">
                    <a:tint val="66000"/>
                    <a:satMod val="160000"/>
                    <a:alpha val="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1270000" sx="105000" sy="105000" algn="ctr" rotWithShape="0">
              <a:srgbClr val="7030A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mk-MK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ЗАНАЕТЧИСТВО И ГРАДЕЖНИШТВО</a:t>
            </a:r>
            <a:endParaRPr lang="mk-MK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mk-M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effectLst>
            <a:glow rad="101600">
              <a:schemeClr val="tx1">
                <a:lumMod val="85000"/>
                <a:lumOff val="15000"/>
                <a:alpha val="60000"/>
              </a:schemeClr>
            </a:glow>
          </a:effectLst>
          <a:scene3d>
            <a:camera prst="perspectiveAbove"/>
            <a:lightRig rig="threePt" dir="t"/>
          </a:scene3d>
        </p:spPr>
        <p:txBody>
          <a:bodyPr/>
          <a:lstStyle/>
          <a:p>
            <a:r>
              <a:rPr lang="mk-MK" dirty="0" smtClean="0"/>
              <a:t>СЛИКИ ОД ГРАДЕЖНИШТВО</a:t>
            </a:r>
            <a:endParaRPr lang="mk-MK" dirty="0"/>
          </a:p>
        </p:txBody>
      </p:sp>
      <p:pic>
        <p:nvPicPr>
          <p:cNvPr id="24578" name="Picture 2" descr="Image result for КУ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62200"/>
            <a:ext cx="4114800" cy="3352800"/>
          </a:xfrm>
          <a:prstGeom prst="rect">
            <a:avLst/>
          </a:prstGeom>
          <a:noFill/>
        </p:spPr>
      </p:pic>
      <p:sp>
        <p:nvSpPr>
          <p:cNvPr id="24580" name="AutoShape 4" descr="Image result for зград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4582" name="AutoShape 6" descr="Image result for зград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4584" name="AutoShape 8" descr="Image result for зград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4586" name="Picture 10" descr="Image result for зград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438400"/>
            <a:ext cx="32004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k-MK" dirty="0" smtClean="0"/>
              <a:t>ВИ БЛАГОДАРАМ НА ВНИМАНИЕТО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09999"/>
            <a:ext cx="8229600" cy="175260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mk-MK" sz="5400" dirty="0" smtClean="0"/>
              <a:t>     ИЗРАБОТИЛА</a:t>
            </a:r>
            <a:r>
              <a:rPr lang="en-US" sz="5400" dirty="0" smtClean="0"/>
              <a:t>: </a:t>
            </a:r>
            <a:r>
              <a:rPr lang="mk-MK" sz="5400" dirty="0" smtClean="0"/>
              <a:t>АНГЕЛА ЃОРЃИЕВА 7А ОДД</a:t>
            </a:r>
            <a:endParaRPr lang="mk-MK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  <a:ln/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mk-MK" dirty="0" smtClean="0">
                <a:solidFill>
                  <a:srgbClr val="000099"/>
                </a:solidFill>
              </a:rPr>
              <a:t>Занаетчиство е стопанска дејност која ја вршат занаетчии во посебни работилници</a:t>
            </a:r>
            <a:r>
              <a:rPr lang="mk-MK" dirty="0" smtClean="0"/>
              <a:t>.</a:t>
            </a:r>
          </a:p>
          <a:p>
            <a:r>
              <a:rPr lang="mk-MK" dirty="0" smtClean="0">
                <a:solidFill>
                  <a:srgbClr val="000099"/>
                </a:solidFill>
              </a:rPr>
              <a:t>Занаетчиството се дели на </a:t>
            </a:r>
            <a:r>
              <a:rPr lang="en-US" dirty="0" smtClean="0">
                <a:solidFill>
                  <a:srgbClr val="000099"/>
                </a:solidFill>
              </a:rPr>
              <a:t>:</a:t>
            </a:r>
          </a:p>
          <a:p>
            <a:r>
              <a:rPr lang="mk-MK" dirty="0" smtClean="0">
                <a:solidFill>
                  <a:srgbClr val="000099"/>
                </a:solidFill>
              </a:rPr>
              <a:t>Производно и</a:t>
            </a:r>
          </a:p>
          <a:p>
            <a:r>
              <a:rPr lang="mk-MK" dirty="0" smtClean="0">
                <a:solidFill>
                  <a:srgbClr val="000099"/>
                </a:solidFill>
              </a:rPr>
              <a:t>Услужно                                                    Постојат повеќе занаети како што се</a:t>
            </a:r>
            <a:r>
              <a:rPr lang="en-US" dirty="0" smtClean="0">
                <a:solidFill>
                  <a:srgbClr val="000099"/>
                </a:solidFill>
              </a:rPr>
              <a:t>:</a:t>
            </a:r>
            <a:r>
              <a:rPr lang="mk-MK" dirty="0" smtClean="0">
                <a:solidFill>
                  <a:srgbClr val="000099"/>
                </a:solidFill>
              </a:rPr>
              <a:t>                                                                                                       ГРНЧАРСТВОТО , ДРВОРЕЗОТ ,ТКАЕЊЕТО          НА РАЗБОЈ , ЧЕВЛАСТВО , СТОЛАРСТВО  ИТН.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Above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mk-MK" dirty="0" smtClean="0"/>
              <a:t>ЗАНАЕТЧИСТВО</a:t>
            </a:r>
            <a:endParaRPr lang="mk-M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Below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mk-MK" dirty="0" smtClean="0"/>
              <a:t>ГРЧАРСТВО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Овој традиционален занает </a:t>
            </a:r>
            <a:r>
              <a:rPr lang="ru-RU" dirty="0" smtClean="0"/>
              <a:t> </a:t>
            </a:r>
            <a:r>
              <a:rPr lang="ru-RU" dirty="0" smtClean="0"/>
              <a:t>успеал да </a:t>
            </a:r>
            <a:r>
              <a:rPr lang="ru-RU" dirty="0" smtClean="0"/>
              <a:t>преживее со </a:t>
            </a:r>
            <a:r>
              <a:rPr lang="ru-RU" dirty="0" smtClean="0"/>
              <a:t>векови </a:t>
            </a:r>
            <a:r>
              <a:rPr lang="ru-RU" dirty="0" smtClean="0"/>
              <a:t>.Тој се смета за еден од најстарите занаети. </a:t>
            </a:r>
            <a:r>
              <a:rPr lang="ru-RU" dirty="0" smtClean="0"/>
              <a:t>Во минатото со грнчарство се занимавале сиромашните </a:t>
            </a:r>
            <a:r>
              <a:rPr lang="ru-RU" dirty="0" smtClean="0"/>
              <a:t>семејства.Глината </a:t>
            </a:r>
            <a:r>
              <a:rPr lang="ru-RU" dirty="0" smtClean="0"/>
              <a:t>се обработува рачно, со помош на грнчарско колце. Потоа изработените бардаци, стомни, тави, грнчиња се сушат и печат во специјални печки. На крајот се украсуваат </a:t>
            </a:r>
            <a:r>
              <a:rPr lang="ru-RU" dirty="0" smtClean="0"/>
              <a:t>со разни цртежи.Грнчарството како занает најмногу е застапен во велес.</a:t>
            </a:r>
            <a:r>
              <a:rPr lang="ru-RU" dirty="0" smtClean="0"/>
              <a:t/>
            </a:r>
            <a:br>
              <a:rPr lang="ru-RU" dirty="0" smtClean="0"/>
            </a:br>
            <a:endParaRPr lang="mk-M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6">
                <a:satMod val="175000"/>
                <a:alpha val="40000"/>
              </a:schemeClr>
            </a:glow>
            <a:outerShdw blurRad="1270000" dist="2540000" dir="21540000" sx="200000" sy="200000" rotWithShape="0">
              <a:srgbClr val="000000">
                <a:alpha val="0"/>
              </a:srgbClr>
            </a:outerShdw>
          </a:effectLst>
          <a:scene3d>
            <a:camera prst="perspectiveBelow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mk-MK" dirty="0" smtClean="0"/>
              <a:t>СЛИКИ ОД ГРНЧАРСТВО</a:t>
            </a:r>
            <a:endParaRPr lang="mk-MK" dirty="0"/>
          </a:p>
        </p:txBody>
      </p:sp>
      <p:sp>
        <p:nvSpPr>
          <p:cNvPr id="1026" name="AutoShape 2" descr="Image result for грнчарств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028" name="AutoShape 4" descr="Image result for грнчарств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030" name="AutoShape 6" descr="Image result for грнчарств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032" name="AutoShape 8" descr="Image result for грнчарств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8" name="Picture 10" descr="Image result for грнчарст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0"/>
            <a:ext cx="3886200" cy="381000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036" name="Picture 12" descr="Image result for грнчарств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286000"/>
            <a:ext cx="4343400" cy="388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  <a:effectLst>
            <a:softEdge rad="127000"/>
          </a:effectLst>
        </p:spPr>
        <p:txBody>
          <a:bodyPr/>
          <a:lstStyle/>
          <a:p>
            <a:r>
              <a:rPr lang="mk-MK" dirty="0" smtClean="0"/>
              <a:t>КОПАНИЧАРСТВО - ДРВОРЕЗ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solidFill>
            <a:schemeClr val="bg2">
              <a:lumMod val="50000"/>
            </a:schemeClr>
          </a:solidFill>
          <a:effectLst>
            <a:glow rad="101600">
              <a:schemeClr val="bg2">
                <a:lumMod val="25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Копаничарство</a:t>
            </a:r>
            <a:r>
              <a:rPr lang="ru-RU" dirty="0" smtClean="0">
                <a:solidFill>
                  <a:schemeClr val="bg1"/>
                </a:solidFill>
              </a:rPr>
              <a:t> или </a:t>
            </a:r>
            <a:r>
              <a:rPr lang="ru-RU" b="1" dirty="0" smtClean="0">
                <a:solidFill>
                  <a:schemeClr val="bg1"/>
                </a:solidFill>
              </a:rPr>
              <a:t>дрворез</a:t>
            </a:r>
            <a:r>
              <a:rPr lang="ru-RU" dirty="0" smtClean="0">
                <a:solidFill>
                  <a:schemeClr val="bg1"/>
                </a:solidFill>
              </a:rPr>
              <a:t> — </a:t>
            </a:r>
            <a:r>
              <a:rPr lang="ru-RU" dirty="0" smtClean="0">
                <a:solidFill>
                  <a:schemeClr val="bg1"/>
                </a:solidFill>
                <a:hlinkClick r:id="rId2" tooltip="Применета уметност"/>
              </a:rPr>
              <a:t>применета уметност</a:t>
            </a:r>
            <a:r>
              <a:rPr lang="ru-RU" dirty="0" smtClean="0">
                <a:solidFill>
                  <a:schemeClr val="bg1"/>
                </a:solidFill>
              </a:rPr>
              <a:t>, а според некои и </a:t>
            </a:r>
            <a:r>
              <a:rPr lang="ru-RU" dirty="0" smtClean="0">
                <a:solidFill>
                  <a:schemeClr val="bg1"/>
                </a:solidFill>
                <a:hlinkClick r:id="rId3" tooltip="Занает"/>
              </a:rPr>
              <a:t>занает</a:t>
            </a:r>
            <a:r>
              <a:rPr lang="ru-RU" dirty="0" smtClean="0">
                <a:solidFill>
                  <a:schemeClr val="bg1"/>
                </a:solidFill>
              </a:rPr>
              <a:t>, на изработка на предмети и </a:t>
            </a:r>
            <a:r>
              <a:rPr lang="ru-RU" dirty="0" smtClean="0">
                <a:solidFill>
                  <a:schemeClr val="bg1"/>
                </a:solidFill>
                <a:hlinkClick r:id="rId4" tooltip="Резба (страницата не постои)"/>
              </a:rPr>
              <a:t>резби</a:t>
            </a:r>
            <a:r>
              <a:rPr lang="ru-RU" dirty="0" smtClean="0">
                <a:solidFill>
                  <a:schemeClr val="bg1"/>
                </a:solidFill>
              </a:rPr>
              <a:t> од </a:t>
            </a:r>
            <a:r>
              <a:rPr lang="ru-RU" dirty="0" smtClean="0">
                <a:solidFill>
                  <a:schemeClr val="bg1"/>
                </a:solidFill>
                <a:hlinkClick r:id="rId5" tooltip="Дрво"/>
              </a:rPr>
              <a:t>дрво</a:t>
            </a:r>
            <a:r>
              <a:rPr lang="ru-RU" dirty="0" smtClean="0">
                <a:solidFill>
                  <a:schemeClr val="bg1"/>
                </a:solidFill>
              </a:rPr>
              <a:t>. Вредноста на изработките е дотолку поголема колку што е поголем предметот, подлабока </a:t>
            </a:r>
            <a:r>
              <a:rPr lang="ru-RU" dirty="0" smtClean="0">
                <a:solidFill>
                  <a:schemeClr val="bg1"/>
                </a:solidFill>
                <a:hlinkClick r:id="rId4" tooltip="Резба (страницата не постои)"/>
              </a:rPr>
              <a:t>резбата</a:t>
            </a:r>
            <a:r>
              <a:rPr lang="ru-RU" dirty="0" smtClean="0">
                <a:solidFill>
                  <a:schemeClr val="bg1"/>
                </a:solidFill>
              </a:rPr>
              <a:t> и поквалитетно </a:t>
            </a:r>
            <a:r>
              <a:rPr lang="ru-RU" dirty="0" smtClean="0">
                <a:solidFill>
                  <a:schemeClr val="bg1"/>
                </a:solidFill>
                <a:hlinkClick r:id="rId5" tooltip="Дрво"/>
              </a:rPr>
              <a:t>дрвото</a:t>
            </a:r>
            <a:r>
              <a:rPr lang="ru-RU" dirty="0" smtClean="0">
                <a:solidFill>
                  <a:schemeClr val="bg1"/>
                </a:solidFill>
              </a:rPr>
              <a:t>. Во таа смисла, </a:t>
            </a:r>
            <a:r>
              <a:rPr lang="ru-RU" dirty="0" smtClean="0">
                <a:solidFill>
                  <a:schemeClr val="bg1"/>
                </a:solidFill>
                <a:hlinkClick r:id="rId4" tooltip="Резба (страницата не постои)"/>
              </a:rPr>
              <a:t>резбите</a:t>
            </a:r>
            <a:r>
              <a:rPr lang="ru-RU" dirty="0" smtClean="0">
                <a:solidFill>
                  <a:schemeClr val="bg1"/>
                </a:solidFill>
              </a:rPr>
              <a:t> се изработуваат од тврди </a:t>
            </a:r>
            <a:r>
              <a:rPr lang="ru-RU" dirty="0" smtClean="0">
                <a:solidFill>
                  <a:schemeClr val="bg1"/>
                </a:solidFill>
                <a:hlinkClick r:id="rId5" tooltip="Дрво"/>
              </a:rPr>
              <a:t>дрва</a:t>
            </a:r>
            <a:r>
              <a:rPr lang="ru-RU" dirty="0" smtClean="0">
                <a:solidFill>
                  <a:schemeClr val="bg1"/>
                </a:solidFill>
              </a:rPr>
              <a:t>, најчесто од </a:t>
            </a:r>
            <a:r>
              <a:rPr lang="ru-RU" dirty="0" smtClean="0">
                <a:solidFill>
                  <a:schemeClr val="bg1"/>
                </a:solidFill>
                <a:hlinkClick r:id="rId6" tooltip="Орев"/>
              </a:rPr>
              <a:t>орев</a:t>
            </a:r>
            <a:r>
              <a:rPr lang="ru-RU" dirty="0" smtClean="0">
                <a:solidFill>
                  <a:schemeClr val="bg1"/>
                </a:solidFill>
              </a:rPr>
              <a:t>, и се разликуваат </a:t>
            </a:r>
            <a:r>
              <a:rPr lang="ru-RU" b="1" dirty="0" smtClean="0">
                <a:solidFill>
                  <a:schemeClr val="bg1"/>
                </a:solidFill>
              </a:rPr>
              <a:t>дладока и плитка резба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Во </a:t>
            </a:r>
            <a:r>
              <a:rPr lang="ru-RU" dirty="0" smtClean="0">
                <a:solidFill>
                  <a:schemeClr val="bg1"/>
                </a:solidFill>
                <a:hlinkClick r:id="rId7" tooltip="Македонија"/>
              </a:rPr>
              <a:t>Македонија</a:t>
            </a:r>
            <a:r>
              <a:rPr lang="ru-RU" dirty="0" smtClean="0">
                <a:solidFill>
                  <a:schemeClr val="bg1"/>
                </a:solidFill>
              </a:rPr>
              <a:t> копаничарството има милениумска традиција, што е потврдено со </a:t>
            </a:r>
            <a:r>
              <a:rPr lang="ru-RU" dirty="0" smtClean="0">
                <a:solidFill>
                  <a:schemeClr val="bg1"/>
                </a:solidFill>
                <a:hlinkClick r:id="rId8" tooltip="Археологија"/>
              </a:rPr>
              <a:t>археолошки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>наоди</a:t>
            </a:r>
            <a:r>
              <a:rPr lang="ru-RU" dirty="0" smtClean="0"/>
              <a:t>.</a:t>
            </a:r>
            <a:endParaRPr lang="mk-M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  <a:effectLst>
            <a:glow rad="101600">
              <a:schemeClr val="accent6">
                <a:lumMod val="50000"/>
                <a:alpha val="60000"/>
              </a:schemeClr>
            </a:glow>
          </a:effectLst>
        </p:spPr>
        <p:txBody>
          <a:bodyPr/>
          <a:lstStyle/>
          <a:p>
            <a:r>
              <a:rPr lang="mk-MK" dirty="0" smtClean="0"/>
              <a:t>СЛИКИ ОД ДРВОРЕЗ</a:t>
            </a:r>
            <a:endParaRPr lang="mk-MK" dirty="0"/>
          </a:p>
        </p:txBody>
      </p:sp>
      <p:pic>
        <p:nvPicPr>
          <p:cNvPr id="20482" name="Picture 2" descr="Image result for копаничарство во македониј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133600"/>
            <a:ext cx="4267200" cy="3705225"/>
          </a:xfrm>
          <a:prstGeom prst="rect">
            <a:avLst/>
          </a:prstGeom>
          <a:noFill/>
        </p:spPr>
      </p:pic>
      <p:pic>
        <p:nvPicPr>
          <p:cNvPr id="20484" name="Picture 4" descr="Image result for копаничарство во македониј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133600"/>
            <a:ext cx="35052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mk-MK" dirty="0" smtClean="0"/>
              <a:t>ЧЕВЛАРСТВО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 fontScale="70000" lnSpcReduction="20000"/>
          </a:bodyPr>
          <a:lstStyle/>
          <a:p>
            <a:r>
              <a:rPr lang="ru-RU" sz="3400" b="1" dirty="0" smtClean="0"/>
              <a:t>Чевларство</a:t>
            </a:r>
            <a:r>
              <a:rPr lang="ru-RU" sz="3400" dirty="0" smtClean="0"/>
              <a:t> или </a:t>
            </a:r>
            <a:r>
              <a:rPr lang="ru-RU" sz="3400" b="1" dirty="0" smtClean="0"/>
              <a:t>кондураџиство</a:t>
            </a:r>
            <a:r>
              <a:rPr lang="ru-RU" sz="3400" dirty="0" smtClean="0"/>
              <a:t> — традиционален </a:t>
            </a:r>
            <a:r>
              <a:rPr lang="ru-RU" sz="3400" dirty="0" smtClean="0">
                <a:hlinkClick r:id="rId2" tooltip="Занает"/>
              </a:rPr>
              <a:t>занает</a:t>
            </a:r>
            <a:r>
              <a:rPr lang="ru-RU" sz="3400" dirty="0" smtClean="0"/>
              <a:t> на изработка на </a:t>
            </a:r>
            <a:r>
              <a:rPr lang="ru-RU" sz="3400" dirty="0" smtClean="0">
                <a:hlinkClick r:id="rId3" tooltip="Обувки (страницата не постои)"/>
              </a:rPr>
              <a:t>обувки</a:t>
            </a:r>
            <a:r>
              <a:rPr lang="ru-RU" sz="3400" dirty="0" smtClean="0"/>
              <a:t>, кој денес во огромна мера е потиснат од </a:t>
            </a:r>
            <a:r>
              <a:rPr lang="ru-RU" sz="3400" dirty="0" smtClean="0">
                <a:hlinkClick r:id="rId4" tooltip="Индустрија"/>
              </a:rPr>
              <a:t>индустриското</a:t>
            </a:r>
            <a:r>
              <a:rPr lang="ru-RU" sz="3400" dirty="0" smtClean="0"/>
              <a:t> производство.</a:t>
            </a:r>
          </a:p>
          <a:p>
            <a:r>
              <a:rPr lang="ru-RU" sz="3400" dirty="0" smtClean="0"/>
              <a:t>Чевларите (наречени и „кондураџии“) изработуваат низа разни обувки, во кои спаѓаат </a:t>
            </a:r>
            <a:r>
              <a:rPr lang="ru-RU" sz="3400" dirty="0" smtClean="0">
                <a:hlinkClick r:id="rId5" tooltip="Чевли"/>
              </a:rPr>
              <a:t>чевли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6" tooltip="Чизми"/>
              </a:rPr>
              <a:t>чизми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7" tooltip="Сандали"/>
              </a:rPr>
              <a:t>сандали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8" tooltip="Кломпи (страницата не постои)"/>
              </a:rPr>
              <a:t>кломпи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9" tooltip="Мокасина (страницата не постои)"/>
              </a:rPr>
              <a:t>мокасини</a:t>
            </a:r>
            <a:r>
              <a:rPr lang="ru-RU" sz="3400" dirty="0" smtClean="0"/>
              <a:t> и др. Овие предмети се прават од </a:t>
            </a:r>
            <a:r>
              <a:rPr lang="ru-RU" sz="3400" dirty="0" smtClean="0">
                <a:hlinkClick r:id="rId10" tooltip="Кожа (материјал) (страницата не постои)"/>
              </a:rPr>
              <a:t>кожа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11" tooltip="Дрво (материјал) (страницата не постои)"/>
              </a:rPr>
              <a:t>дрво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12" tooltip="Гума"/>
              </a:rPr>
              <a:t>гума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13" tooltip="Пластика"/>
              </a:rPr>
              <a:t>пластика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14" tooltip="Јута (материјал) (страницата не постои)"/>
              </a:rPr>
              <a:t>јута</a:t>
            </a:r>
            <a:r>
              <a:rPr lang="ru-RU" sz="3400" dirty="0" smtClean="0"/>
              <a:t> и други растителни материјали, и често содржат повеќе делови (или слоеви) за поголема трајност на </a:t>
            </a:r>
            <a:r>
              <a:rPr lang="ru-RU" sz="3400" dirty="0" smtClean="0">
                <a:hlinkClick r:id="rId15" tooltip="Ѓон"/>
              </a:rPr>
              <a:t>ѓонот</a:t>
            </a:r>
            <a:r>
              <a:rPr lang="ru-RU" sz="3400" dirty="0" smtClean="0"/>
              <a:t>, на кој се зашива кожата.</a:t>
            </a:r>
          </a:p>
          <a:p>
            <a:r>
              <a:rPr lang="ru-RU" sz="3400" dirty="0" smtClean="0"/>
              <a:t>Чевларите користат </a:t>
            </a:r>
            <a:r>
              <a:rPr lang="ru-RU" sz="3400" dirty="0" smtClean="0">
                <a:hlinkClick r:id="rId16" tooltip="Чевларски калап (страницата не постои)"/>
              </a:rPr>
              <a:t>чевларски калап</a:t>
            </a:r>
            <a:r>
              <a:rPr lang="ru-RU" sz="3400" dirty="0" smtClean="0"/>
              <a:t> на кој ги изработуваат чевлите. Тој може да биде железен или дрвен. Некои чевалрски калапи се прави, додека други се свиткани, и затоа постојат во пар: еден за леви и еден за десни чевли. Денешните чевлари можат да користат и материјал од </a:t>
            </a:r>
            <a:r>
              <a:rPr lang="ru-RU" sz="3400" dirty="0" smtClean="0">
                <a:hlinkClick r:id="rId17" tooltip="Автомобилска гума (страницата не постои)"/>
              </a:rPr>
              <a:t>автомобилска гума</a:t>
            </a:r>
            <a:r>
              <a:rPr lang="ru-RU" sz="3400" dirty="0" smtClean="0"/>
              <a:t> како евтина алтернатива за правење ѓонови.</a:t>
            </a:r>
          </a:p>
          <a:p>
            <a:endParaRPr lang="mk-M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2">
                <a:lumMod val="5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mk-MK" dirty="0" smtClean="0"/>
              <a:t>СЛИКИ ОД ЧЕВЛАРСТВО</a:t>
            </a:r>
            <a:endParaRPr lang="mk-MK" dirty="0"/>
          </a:p>
        </p:txBody>
      </p:sp>
      <p:sp>
        <p:nvSpPr>
          <p:cNvPr id="22530" name="AutoShape 2" descr="Image result for ЧЕВЛАРСТВО во македониј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2532" name="Picture 4" descr="Image result for ЧЕВЛАРСТВО во македониј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438400"/>
            <a:ext cx="3429000" cy="3581400"/>
          </a:xfrm>
          <a:prstGeom prst="rect">
            <a:avLst/>
          </a:prstGeom>
          <a:noFill/>
        </p:spPr>
      </p:pic>
      <p:sp>
        <p:nvSpPr>
          <p:cNvPr id="22534" name="AutoShape 6" descr="Image result for ЧЕВЛАРСТВО во македониј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2536" name="AutoShape 8" descr="Image result for ЧЕВЛАРСТВО во македониј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22538" name="AutoShape 10" descr="Image result for ЧЕВЛАРСТВО во македониј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22540" name="Picture 12" descr="Image result for ЧЕВЛАРСТВО во македониј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514600"/>
            <a:ext cx="3048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effectLst>
            <a:softEdge rad="127000"/>
          </a:effectLst>
        </p:spPr>
        <p:txBody>
          <a:bodyPr/>
          <a:lstStyle/>
          <a:p>
            <a:r>
              <a:rPr lang="mk-MK" dirty="0" smtClean="0"/>
              <a:t>ГРАДЕЖНИШТВО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65000"/>
            </a:schemeClr>
          </a:solidFill>
          <a:effectLst>
            <a:glow rad="101600">
              <a:schemeClr val="tx1">
                <a:lumMod val="85000"/>
                <a:lumOff val="15000"/>
                <a:alpha val="60000"/>
              </a:schemeClr>
            </a:glow>
          </a:effectLst>
        </p:spPr>
        <p:txBody>
          <a:bodyPr/>
          <a:lstStyle/>
          <a:p>
            <a:r>
              <a:rPr lang="mk-MK" dirty="0" smtClean="0"/>
              <a:t>Градежништво е стопанска дејност која ги опфаќа проектирањето и изградбата на градежните објекти.</a:t>
            </a:r>
          </a:p>
          <a:p>
            <a:r>
              <a:rPr lang="mk-MK" dirty="0" smtClean="0"/>
              <a:t>Градежништвото се дели на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mk-MK" dirty="0" smtClean="0"/>
              <a:t>ВИСОКОГРАДБА И</a:t>
            </a:r>
          </a:p>
          <a:p>
            <a:pPr>
              <a:buNone/>
            </a:pPr>
            <a:r>
              <a:rPr lang="mk-MK" dirty="0" smtClean="0"/>
              <a:t> </a:t>
            </a:r>
            <a:r>
              <a:rPr lang="mk-MK" dirty="0" smtClean="0"/>
              <a:t>     НИСКОГРАДБА.</a:t>
            </a:r>
            <a:endParaRPr lang="mk-M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171</Words>
  <Application>Microsoft Office PowerPoint</Application>
  <PresentationFormat>On-screen Show (4:3)</PresentationFormat>
  <Paragraphs>27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ЗАНАЕТЧИСТВО И ГРАДЕЖНИШТВО</vt:lpstr>
      <vt:lpstr>ЗАНАЕТЧИСТВО</vt:lpstr>
      <vt:lpstr>ГРЧАРСТВО</vt:lpstr>
      <vt:lpstr>СЛИКИ ОД ГРНЧАРСТВО</vt:lpstr>
      <vt:lpstr>КОПАНИЧАРСТВО - ДРВОРЕЗ</vt:lpstr>
      <vt:lpstr>СЛИКИ ОД ДРВОРЕЗ</vt:lpstr>
      <vt:lpstr>ЧЕВЛАРСТВО</vt:lpstr>
      <vt:lpstr>СЛИКИ ОД ЧЕВЛАРСТВО</vt:lpstr>
      <vt:lpstr>ГРАДЕЖНИШТВО</vt:lpstr>
      <vt:lpstr>СЛИКИ ОД ГРАДЕЖНИШТВО</vt:lpstr>
      <vt:lpstr>ВИ БЛАГОДАРАМ НА ВНИМАНИЕТО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ЗАНАЕТЧИСТВО И ГРАДЕЖНИШТВО</dc:title>
  <dc:creator>User</dc:creator>
  <cp:lastModifiedBy>User</cp:lastModifiedBy>
  <cp:revision>8</cp:revision>
  <dcterms:created xsi:type="dcterms:W3CDTF">2006-08-16T00:00:00Z</dcterms:created>
  <dcterms:modified xsi:type="dcterms:W3CDTF">2020-03-18T08:44:24Z</dcterms:modified>
</cp:coreProperties>
</file>